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7" r:id="rId4"/>
    <p:sldId id="263" r:id="rId5"/>
    <p:sldId id="294" r:id="rId6"/>
    <p:sldId id="264" r:id="rId7"/>
    <p:sldId id="265" r:id="rId8"/>
    <p:sldId id="262" r:id="rId9"/>
    <p:sldId id="296" r:id="rId10"/>
    <p:sldId id="268" r:id="rId11"/>
    <p:sldId id="267" r:id="rId12"/>
    <p:sldId id="283" r:id="rId13"/>
    <p:sldId id="284" r:id="rId14"/>
    <p:sldId id="297" r:id="rId15"/>
    <p:sldId id="260" r:id="rId16"/>
    <p:sldId id="291" r:id="rId17"/>
    <p:sldId id="292" r:id="rId18"/>
    <p:sldId id="27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0066"/>
    <a:srgbClr val="B9B64A"/>
    <a:srgbClr val="7E0E02"/>
    <a:srgbClr val="000099"/>
    <a:srgbClr val="1A5F66"/>
    <a:srgbClr val="1F0D2D"/>
    <a:srgbClr val="003300"/>
    <a:srgbClr val="4A0207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C7AEFC-BC65-8D9C-2970-F3B3C2E9B3C7}" v="13" dt="2023-07-09T16:11:49.743"/>
    <p1510:client id="{8D2E8D02-822F-408F-9CF7-2B5250AD9415}" v="427" dt="2023-07-05T10:43:58.936"/>
    <p1510:client id="{A8ACE78D-1E4B-22A8-F2AC-A454ECCCCB04}" v="47" dt="2023-07-10T07:23:24.5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8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42288-3A2F-4440-BC33-1D5902D9F13C}" type="datetimeFigureOut">
              <a:rPr lang="hu-HU" smtClean="0"/>
              <a:t>2023. 09. 28.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E147A-9ED6-4262-B722-3EB648A97CC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5662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E147A-9ED6-4262-B722-3EB648A97CC1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4880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E147A-9ED6-4262-B722-3EB648A97CC1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8228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4.bp.blogspot.com/-3M_g6bmHNoM/XJnb3kiMieI/AAAAAAAAA-A/dIIiWpd9DNgOhlML7JxMoZKYIGqpJwdXQCEwYBhgL/s1600/tanul%C3%A1s+piramis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89213" y="717755"/>
            <a:ext cx="8915399" cy="381491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u-HU" sz="6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Tanulást segítő eszközök, technikák bemutatása, tanulásmódszertani ötletek.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589212" y="4683861"/>
            <a:ext cx="8915399" cy="1126283"/>
          </a:xfrm>
        </p:spPr>
        <p:txBody>
          <a:bodyPr>
            <a:normAutofit fontScale="92500" lnSpcReduction="10000"/>
          </a:bodyPr>
          <a:lstStyle/>
          <a:p>
            <a:r>
              <a:rPr lang="hu-HU" sz="320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Előadó: Kertész Ágnes</a:t>
            </a:r>
          </a:p>
          <a:p>
            <a:r>
              <a:rPr lang="hu-HU" sz="39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Tanulásmódszertan tanácsadó</a:t>
            </a:r>
          </a:p>
        </p:txBody>
      </p:sp>
    </p:spTree>
    <p:extLst>
      <p:ext uri="{BB962C8B-B14F-4D97-AF65-F5344CB8AC3E}">
        <p14:creationId xmlns:p14="http://schemas.microsoft.com/office/powerpoint/2010/main" val="2741838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7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Memorizálás</a:t>
            </a:r>
            <a:endParaRPr lang="hu-HU" sz="6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hu-HU" sz="3200" dirty="0">
                <a:solidFill>
                  <a:srgbClr val="0070C0"/>
                </a:solidFill>
                <a:latin typeface="Times New Roman"/>
                <a:cs typeface="Times New Roman"/>
              </a:rPr>
              <a:t>A tananyagot bontsuk kisebb egységekre, s ezeket egyenként tanuljuk meg. </a:t>
            </a:r>
            <a:r>
              <a:rPr lang="hu-HU" sz="3200" err="1">
                <a:solidFill>
                  <a:srgbClr val="0070C0"/>
                </a:solidFill>
                <a:latin typeface="Times New Roman"/>
                <a:cs typeface="Times New Roman"/>
              </a:rPr>
              <a:t>Párszori</a:t>
            </a:r>
            <a:r>
              <a:rPr lang="hu-HU" sz="3200" dirty="0">
                <a:solidFill>
                  <a:srgbClr val="0070C0"/>
                </a:solidFill>
                <a:latin typeface="Times New Roman"/>
                <a:cs typeface="Times New Roman"/>
              </a:rPr>
              <a:t> átolvasás után próbáljuk meg felmondani. Ezt teheted:</a:t>
            </a:r>
          </a:p>
          <a:p>
            <a:pPr algn="just">
              <a:lnSpc>
                <a:spcPct val="150000"/>
              </a:lnSpc>
            </a:pPr>
            <a:r>
              <a:rPr lang="hu-HU" sz="3200" dirty="0">
                <a:solidFill>
                  <a:srgbClr val="0070C0"/>
                </a:solidFill>
                <a:latin typeface="Times New Roman"/>
                <a:cs typeface="Times New Roman"/>
              </a:rPr>
              <a:t>Hangosan felmondva magadban vagy másnak.</a:t>
            </a:r>
          </a:p>
          <a:p>
            <a:pPr marL="0" indent="0">
              <a:buNone/>
            </a:pPr>
            <a:endParaRPr lang="hu-HU" sz="320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40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012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52831"/>
          </a:xfrm>
        </p:spPr>
        <p:txBody>
          <a:bodyPr>
            <a:noAutofit/>
          </a:bodyPr>
          <a:lstStyle/>
          <a:p>
            <a:r>
              <a:rPr lang="hu-HU" sz="8000" dirty="0">
                <a:solidFill>
                  <a:srgbClr val="FF0000"/>
                </a:solidFill>
                <a:latin typeface="Times New Roman"/>
                <a:cs typeface="Times New Roman"/>
              </a:rPr>
              <a:t>Ötlépcsős módszer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29437" y="1945999"/>
            <a:ext cx="8915400" cy="3866774"/>
          </a:xfrm>
        </p:spPr>
        <p:txBody>
          <a:bodyPr>
            <a:noAutofit/>
          </a:bodyPr>
          <a:lstStyle/>
          <a:p>
            <a:r>
              <a:rPr lang="hu-HU" sz="36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Ismerkedés az adott szöveggel.</a:t>
            </a:r>
          </a:p>
          <a:p>
            <a:r>
              <a:rPr lang="hu-HU" sz="36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Annak átfutása, szöveg „feldarabolása”</a:t>
            </a:r>
          </a:p>
          <a:p>
            <a:r>
              <a:rPr lang="hu-HU" sz="360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Helyes célok megfogalmazása és elérése.</a:t>
            </a:r>
          </a:p>
          <a:p>
            <a:r>
              <a:rPr lang="hu-HU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Tegyünk fel kérdéseket az adott anyagból majd válaszoljunk rá.</a:t>
            </a:r>
          </a:p>
          <a:p>
            <a:r>
              <a:rPr lang="hu-HU" sz="3600">
                <a:solidFill>
                  <a:srgbClr val="4A020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Majd ismételjünk!</a:t>
            </a:r>
          </a:p>
        </p:txBody>
      </p:sp>
    </p:spTree>
    <p:extLst>
      <p:ext uri="{BB962C8B-B14F-4D97-AF65-F5344CB8AC3E}">
        <p14:creationId xmlns:p14="http://schemas.microsoft.com/office/powerpoint/2010/main" val="3794415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BF2D-D9EC-48C5-82BD-4F24C373E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 fontScale="90000"/>
          </a:bodyPr>
          <a:lstStyle/>
          <a:p>
            <a:r>
              <a:rPr lang="hu-HU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További tanulási technikák: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60B2327-AA09-49C6-A3B7-576BD0161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/>
          </a:bodyPr>
          <a:lstStyle/>
          <a:p>
            <a:pPr fontAlgn="base"/>
            <a:r>
              <a:rPr lang="hu-HU" sz="28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800" b="0" i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tanulási</a:t>
            </a:r>
            <a:r>
              <a:rPr lang="hu-HU" sz="2800" b="0" i="0">
                <a:solidFill>
                  <a:srgbClr val="D6009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800" b="0" i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piramis</a:t>
            </a:r>
            <a:r>
              <a:rPr lang="hu-HU" sz="2800" b="0" i="0">
                <a:solidFill>
                  <a:srgbClr val="D6009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8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azt mutatja be könnyen érthető formában, hogy a tanulás annál hatékonyabb, minél inkább aktív az adott tanulási módszer.</a:t>
            </a:r>
          </a:p>
          <a:p>
            <a:pPr marL="0" indent="0" fontAlgn="base">
              <a:buNone/>
            </a:pPr>
            <a:br>
              <a:rPr lang="hu-HU">
                <a:solidFill>
                  <a:srgbClr val="000000"/>
                </a:solidFill>
              </a:rPr>
            </a:br>
            <a:endParaRPr lang="hu-HU">
              <a:solidFill>
                <a:srgbClr val="000000"/>
              </a:solidFill>
            </a:endParaRPr>
          </a:p>
        </p:txBody>
      </p:sp>
      <p:pic>
        <p:nvPicPr>
          <p:cNvPr id="1026" name="Picture 2">
            <a:hlinkClick r:id="rId3"/>
            <a:extLst>
              <a:ext uri="{FF2B5EF4-FFF2-40B4-BE49-F238E27FC236}">
                <a16:creationId xmlns:a16="http://schemas.microsoft.com/office/drawing/2014/main" id="{00C7DE4B-711D-42F2-BBA2-330C59E2F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60020" y="0"/>
            <a:ext cx="6797288" cy="7083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929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CD199C-A27B-49C0-BC42-42053B4AD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766916"/>
          </a:xfrm>
        </p:spPr>
        <p:txBody>
          <a:bodyPr>
            <a:noAutofit/>
          </a:bodyPr>
          <a:lstStyle/>
          <a:p>
            <a:pPr algn="ctr"/>
            <a:r>
              <a:rPr lang="hu-HU" sz="4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Tanulási Piramis folytatás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05F6A1E-440E-4AD4-8005-4406F0130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99536"/>
            <a:ext cx="8915400" cy="5397910"/>
          </a:xfrm>
        </p:spPr>
        <p:txBody>
          <a:bodyPr>
            <a:normAutofit/>
          </a:bodyPr>
          <a:lstStyle/>
          <a:p>
            <a:pPr algn="just"/>
            <a:r>
              <a:rPr lang="hu-HU" sz="3000" b="1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Előadás (5%) </a:t>
            </a:r>
          </a:p>
          <a:p>
            <a:pPr algn="just"/>
            <a:r>
              <a:rPr lang="hu-HU" sz="3000" b="1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Olvasás (10%)</a:t>
            </a:r>
            <a:endParaRPr lang="hu-HU" sz="3000" b="0" i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3000" b="1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Látás és hallás (20%)</a:t>
            </a:r>
            <a:r>
              <a:rPr lang="hu-HU" sz="3000" b="0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hu-HU" sz="3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Bemutató (30 %)</a:t>
            </a:r>
          </a:p>
          <a:p>
            <a:pPr algn="just"/>
            <a:r>
              <a:rPr lang="hu-HU" sz="3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Csoportos tanulás (50%)</a:t>
            </a:r>
          </a:p>
          <a:p>
            <a:pPr algn="just"/>
            <a:r>
              <a:rPr lang="hu-HU" sz="3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Gyakorlás (75%)</a:t>
            </a:r>
          </a:p>
          <a:p>
            <a:pPr algn="just"/>
            <a:r>
              <a:rPr lang="hu-HU" sz="3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Mások tanítása (90%)</a:t>
            </a:r>
          </a:p>
        </p:txBody>
      </p:sp>
    </p:spTree>
    <p:extLst>
      <p:ext uri="{BB962C8B-B14F-4D97-AF65-F5344CB8AC3E}">
        <p14:creationId xmlns:p14="http://schemas.microsoft.com/office/powerpoint/2010/main" val="1613898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18E413-C037-1487-E2DF-8307EA8A2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err="1"/>
              <a:t>Feynman</a:t>
            </a:r>
            <a:r>
              <a:rPr lang="hu-HU"/>
              <a:t> módszer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DBA6763-316C-B762-F208-327FD19DF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hu-HU" sz="2400" i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lépés</a:t>
            </a:r>
            <a:r>
              <a:rPr lang="hu-HU" sz="2400" i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:</a:t>
            </a:r>
            <a:r>
              <a:rPr lang="hu-HU" sz="2400" i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hu-HU" sz="2800" i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Magyarázd el úgy, mintha egy gyereket próbálnál tanítani!</a:t>
            </a:r>
            <a:endParaRPr lang="hu-HU" sz="3200" i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hu-H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lépés</a:t>
            </a:r>
            <a:r>
              <a:rPr lang="hu-H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Ismétlés!</a:t>
            </a:r>
            <a:endParaRPr lang="hu-HU" sz="32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lépés: </a:t>
            </a:r>
            <a:r>
              <a:rPr lang="hu-HU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Rendezz és egyszerűsíts!</a:t>
            </a:r>
            <a:br>
              <a:rPr lang="hu-HU" sz="3200">
                <a:solidFill>
                  <a:srgbClr val="0070C0"/>
                </a:solidFill>
              </a:rPr>
            </a:br>
            <a:endParaRPr lang="hu-HU" sz="32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283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6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Mnemotechnikák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hu-HU" sz="3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Tanuló cetlik, szókártyák készítése és használata.</a:t>
            </a:r>
            <a:endParaRPr lang="hu-HU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511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2CD57F-529C-433E-804C-FE5FBDED0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8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tanulás 6 aduja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4D0AC0F-AF2C-403D-9925-DC2667D24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28801"/>
            <a:ext cx="8915400" cy="485713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70000"/>
              </a:lnSpc>
            </a:pPr>
            <a:r>
              <a:rPr lang="hu-HU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Mozgás- jobban beválik</a:t>
            </a:r>
            <a:r>
              <a:rPr lang="hu-HU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mint ha csak ülsz</a:t>
            </a:r>
          </a:p>
          <a:p>
            <a:pPr algn="just">
              <a:lnSpc>
                <a:spcPct val="150000"/>
              </a:lnSpc>
            </a:pPr>
            <a:r>
              <a:rPr lang="hu-HU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Beszélgetés- jobban megjegyzed a tanulnivalót ha hangosan beszélsz róla.</a:t>
            </a:r>
          </a:p>
          <a:p>
            <a:pPr algn="just">
              <a:lnSpc>
                <a:spcPct val="150000"/>
              </a:lnSpc>
            </a:pPr>
            <a:r>
              <a:rPr lang="hu-HU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Rajzolás-képek: amit le tudsz rajzolni, azt érted is!</a:t>
            </a:r>
          </a:p>
          <a:p>
            <a:pPr algn="just">
              <a:lnSpc>
                <a:spcPct val="150000"/>
              </a:lnSpc>
            </a:pPr>
            <a:r>
              <a:rPr lang="hu-HU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Írás- hatékonyabb, mint ha csak olvasol.</a:t>
            </a:r>
          </a:p>
          <a:p>
            <a:pPr algn="just">
              <a:lnSpc>
                <a:spcPct val="150000"/>
              </a:lnSpc>
            </a:pPr>
            <a:r>
              <a:rPr lang="hu-HU" sz="36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Bevált tanulási technika használata</a:t>
            </a:r>
            <a:r>
              <a:rPr lang="hu-HU" sz="36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7394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BD58A03-0778-4CE7-92CD-3DD4BB3E0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26142"/>
            <a:ext cx="8911687" cy="116020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Megjegyzés hatékonyságának erősítése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74C91D0-3680-4E0C-9684-582E9F8F2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86348"/>
            <a:ext cx="8915400" cy="536841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hu-HU" sz="4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Eleje-vége könnyebben megmarad az emlékezetben.</a:t>
            </a:r>
          </a:p>
          <a:p>
            <a:pPr algn="just">
              <a:lnSpc>
                <a:spcPct val="160000"/>
              </a:lnSpc>
            </a:pPr>
            <a:r>
              <a:rPr lang="hu-HU" sz="4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szöveget leírom, így aktívan magam is részt veszek a megjegyzés folyamatában.</a:t>
            </a:r>
          </a:p>
          <a:p>
            <a:pPr algn="just">
              <a:lnSpc>
                <a:spcPct val="160000"/>
              </a:lnSpc>
            </a:pPr>
            <a:r>
              <a:rPr lang="hu-HU" sz="4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Valamihez tudom kötni a megtanulandó anyagot.</a:t>
            </a:r>
          </a:p>
          <a:p>
            <a:pPr algn="just">
              <a:lnSpc>
                <a:spcPct val="160000"/>
              </a:lnSpc>
            </a:pPr>
            <a:r>
              <a:rPr lang="hu-HU" sz="4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Meglepetés ereje (nem azt kapom amit vártam, így könnyebben megjegyzem).</a:t>
            </a:r>
          </a:p>
          <a:p>
            <a:pPr algn="just">
              <a:lnSpc>
                <a:spcPct val="160000"/>
              </a:lnSpc>
            </a:pPr>
            <a:r>
              <a:rPr lang="hu-HU" sz="4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Ismétlés, mielőtt befejezem az aznapi tanulást</a:t>
            </a:r>
            <a:r>
              <a:rPr lang="hu-HU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871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/>
          <a:lstStyle/>
          <a:p>
            <a:endParaRPr lang="hu-HU"/>
          </a:p>
        </p:txBody>
      </p:sp>
      <p:pic>
        <p:nvPicPr>
          <p:cNvPr id="7" name="Picture 2" descr="KapcsolÃ³dÃ³ kÃ©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3567"/>
            <a:ext cx="12191999" cy="7455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8191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89212" y="582547"/>
            <a:ext cx="8911687" cy="833298"/>
          </a:xfrm>
        </p:spPr>
        <p:txBody>
          <a:bodyPr>
            <a:noAutofit/>
          </a:bodyPr>
          <a:lstStyle/>
          <a:p>
            <a:r>
              <a:rPr lang="hu-HU" sz="6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 a</a:t>
            </a:r>
            <a:r>
              <a:rPr lang="hu-HU" sz="6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6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tanulásmódszertan</a:t>
            </a:r>
            <a:r>
              <a:rPr lang="hu-HU" sz="6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hu-HU" sz="600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6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46721" y="1821520"/>
            <a:ext cx="8915400" cy="5038609"/>
          </a:xfrm>
        </p:spPr>
        <p:txBody>
          <a:bodyPr>
            <a:normAutofit fontScale="92500"/>
          </a:bodyPr>
          <a:lstStyle/>
          <a:p>
            <a:endParaRPr lang="hu-HU">
              <a:solidFill>
                <a:srgbClr val="D60093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hu-HU" sz="48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4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tanulásmódszertan</a:t>
            </a:r>
            <a:r>
              <a:rPr lang="hu-HU" sz="48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azoknak a módszereknek, szemléletmódoknak az elsajátítása, amelyek az eredményes tanuláshoz vezetnek.</a:t>
            </a:r>
          </a:p>
        </p:txBody>
      </p:sp>
      <p:sp>
        <p:nvSpPr>
          <p:cNvPr id="4" name="AutoShape 2" descr="KÃ©ptalÃ¡lat a kÃ¶vetkezÅre: âtanulÃ³ smileyâ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4" descr="KÃ©ptalÃ¡lat a kÃ¶vetkezÅre: âtanulÃ³ smileyâ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6" name="AutoShape 6" descr="KÃ©ptalÃ¡lat a kÃ¶vetkezÅre: âtanulÃ³ smileyâ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8" descr="KÃ©ptalÃ¡lat a kÃ¶vetkezÅre: âtanulÃ³ smileyâ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10" descr="KÃ©ptalÃ¡lat a kÃ¶vetkezÅre: âtanulÃ³ smileyâ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7615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CCF04D4-89BE-284E-A253-3C95CBC5E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7111" y="482068"/>
            <a:ext cx="8911687" cy="1280890"/>
          </a:xfrm>
        </p:spPr>
        <p:txBody>
          <a:bodyPr>
            <a:normAutofit/>
          </a:bodyPr>
          <a:lstStyle/>
          <a:p>
            <a:r>
              <a:rPr lang="hu-HU" sz="6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Tanulási típusok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F540983-9387-7F48-BDE4-654422EBE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4204" y="1602658"/>
            <a:ext cx="9066730" cy="527038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hu-HU" sz="320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Vizuális típus: </a:t>
            </a:r>
            <a:r>
              <a:rPr lang="hu-HU" sz="3200">
                <a:solidFill>
                  <a:srgbClr val="B9B64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elsősorban a látvány segítségével tanul. Hasznos számára az ábrák, grafikonok használata. Továbbá nagy segítség neki a szövegkiemelő tollak, piktogramok, jelek, rövidítések alkalmazása. Általában jó a GONDOLATTÉRKÉP készítésben és értelmezésében.</a:t>
            </a:r>
          </a:p>
          <a:p>
            <a:pPr algn="just">
              <a:lnSpc>
                <a:spcPct val="150000"/>
              </a:lnSpc>
            </a:pPr>
            <a:r>
              <a:rPr lang="hu-HU" sz="320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Auditív</a:t>
            </a:r>
            <a:r>
              <a:rPr lang="hu-HU" sz="20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32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hallás után tanul. Jó, ha visszahallja az anyagot, vagy hangosan olvas.  </a:t>
            </a:r>
          </a:p>
          <a:p>
            <a:pPr algn="just">
              <a:lnSpc>
                <a:spcPct val="150000"/>
              </a:lnSpc>
            </a:pPr>
            <a:r>
              <a:rPr lang="hu-HU" sz="32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Kinesztetikus: </a:t>
            </a:r>
            <a:r>
              <a:rPr lang="hu-HU" sz="32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mozgásos típus. Nem bír egy helyben ülni, szükséges számára a mozgás a fizikai érintés. </a:t>
            </a:r>
          </a:p>
        </p:txBody>
      </p:sp>
    </p:spTree>
    <p:extLst>
      <p:ext uri="{BB962C8B-B14F-4D97-AF65-F5344CB8AC3E}">
        <p14:creationId xmlns:p14="http://schemas.microsoft.com/office/powerpoint/2010/main" val="4012984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64350" y="152400"/>
            <a:ext cx="8911687" cy="561975"/>
          </a:xfrm>
        </p:spPr>
        <p:txBody>
          <a:bodyPr>
            <a:noAutofit/>
          </a:bodyPr>
          <a:lstStyle/>
          <a:p>
            <a:pPr algn="ctr"/>
            <a:r>
              <a:rPr lang="hu-HU" err="1">
                <a:solidFill>
                  <a:srgbClr val="FF0000"/>
                </a:solidFill>
              </a:rPr>
              <a:t>Maslow</a:t>
            </a:r>
            <a:r>
              <a:rPr lang="hu-HU">
                <a:solidFill>
                  <a:srgbClr val="FF0000"/>
                </a:solidFill>
              </a:rPr>
              <a:t> piramis</a:t>
            </a:r>
          </a:p>
        </p:txBody>
      </p:sp>
      <p:pic>
        <p:nvPicPr>
          <p:cNvPr id="2052" name="Picture 4" descr="KapcsolÃ³dÃ³ kÃ©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963561"/>
            <a:ext cx="8991599" cy="589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69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73CCBCB-8443-2079-90D3-395F3E54C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8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Motiváció fajtái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25D658B-9D02-A001-24E2-923568C56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89471"/>
            <a:ext cx="8915400" cy="497512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 fontAlgn="base">
              <a:lnSpc>
                <a:spcPct val="160000"/>
              </a:lnSpc>
            </a:pPr>
            <a:r>
              <a:rPr lang="hu-HU" sz="3200" dirty="0">
                <a:solidFill>
                  <a:srgbClr val="0070C0"/>
                </a:solidFill>
                <a:latin typeface="Times New Roman"/>
                <a:cs typeface="Times New Roman"/>
              </a:rPr>
              <a:t>Külső motiváció</a:t>
            </a:r>
          </a:p>
          <a:p>
            <a:pPr algn="just" fontAlgn="base">
              <a:lnSpc>
                <a:spcPct val="160000"/>
              </a:lnSpc>
            </a:pPr>
            <a:r>
              <a:rPr lang="hu-HU" sz="3200" dirty="0">
                <a:solidFill>
                  <a:srgbClr val="0070C0"/>
                </a:solidFill>
                <a:latin typeface="Times New Roman"/>
                <a:cs typeface="Times New Roman"/>
              </a:rPr>
              <a:t>Belső motiváció</a:t>
            </a:r>
          </a:p>
          <a:p>
            <a:pPr algn="just" fontAlgn="base">
              <a:lnSpc>
                <a:spcPct val="160000"/>
              </a:lnSpc>
            </a:pPr>
            <a:r>
              <a:rPr lang="hu-HU" sz="3200" dirty="0">
                <a:solidFill>
                  <a:srgbClr val="0070C0"/>
                </a:solidFill>
                <a:latin typeface="Times New Roman"/>
                <a:cs typeface="Times New Roman"/>
              </a:rPr>
              <a:t>Élethosszig tartó tanulás</a:t>
            </a:r>
            <a:endParaRPr lang="hu-HU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75377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216310"/>
            <a:ext cx="8911687" cy="1258529"/>
          </a:xfrm>
        </p:spPr>
        <p:txBody>
          <a:bodyPr>
            <a:noAutofit/>
          </a:bodyPr>
          <a:lstStyle/>
          <a:p>
            <a:pPr algn="ctr"/>
            <a:r>
              <a:rPr lang="hu-HU" sz="4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Hasznos és sikeresnek ítélt tanulási technikák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27375" y="1679732"/>
            <a:ext cx="8491337" cy="4622745"/>
          </a:xfrm>
        </p:spPr>
        <p:txBody>
          <a:bodyPr/>
          <a:lstStyle/>
          <a:p>
            <a:r>
              <a:rPr lang="hu-HU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Pomodoro</a:t>
            </a:r>
            <a:r>
              <a:rPr lang="hu-HU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technika:</a:t>
            </a:r>
          </a:p>
          <a:p>
            <a:pPr algn="just">
              <a:lnSpc>
                <a:spcPct val="150000"/>
              </a:lnSpc>
            </a:pPr>
            <a:r>
              <a:rPr lang="hu-HU" sz="24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Lényege, hogy 25 percig csak a tananyagra koncentrálj,semmi másra, majd </a:t>
            </a:r>
            <a:r>
              <a:rPr lang="hu-HU" sz="240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kb</a:t>
            </a:r>
            <a:r>
              <a:rPr lang="hu-HU" sz="24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5-10 percet pihenj. Majd ha ez letelt kezd újra a 25 perces tanulást. Ezt 4-er ismételd meg. Fontos a stopper vagy valami időmérő használata.</a:t>
            </a:r>
          </a:p>
        </p:txBody>
      </p:sp>
      <p:pic>
        <p:nvPicPr>
          <p:cNvPr id="3076" name="Picture 4" descr="KÃ©ptalÃ¡lat a kÃ¶vetkezÅre: âpomodoro tanulÃ¡stechnika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75" y="4719484"/>
            <a:ext cx="7315200" cy="1922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717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8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Gondolattérkép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87975" y="4764884"/>
            <a:ext cx="8915400" cy="209311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hu-HU" sz="2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Kidolgozója Tony </a:t>
            </a:r>
            <a:r>
              <a:rPr lang="hu-HU" sz="24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Buzan</a:t>
            </a:r>
            <a:r>
              <a:rPr lang="hu-HU" sz="2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célja az volt, hogy a tanulási és a jegyzetelési módszereket minél egyszerűbbé és hatékonyabbá tegye.</a:t>
            </a:r>
          </a:p>
          <a:p>
            <a:pPr algn="just">
              <a:lnSpc>
                <a:spcPct val="150000"/>
              </a:lnSpc>
            </a:pPr>
            <a:r>
              <a:rPr lang="hu-HU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Cél: </a:t>
            </a:r>
            <a:r>
              <a:rPr lang="hu-HU" sz="24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ismeretek,gondolat és témakörök vizuálisan könnyebben feldolgozható megjelenítése.</a:t>
            </a:r>
          </a:p>
          <a:p>
            <a:endParaRPr lang="hu-HU" b="1"/>
          </a:p>
          <a:p>
            <a:endParaRPr lang="hu-HU"/>
          </a:p>
        </p:txBody>
      </p:sp>
      <p:pic>
        <p:nvPicPr>
          <p:cNvPr id="4098" name="Picture 2" descr="KÃ©ptalÃ¡lat a kÃ¶vetkezÅre: âgondolattÃ©rkÃ©p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311" y="2019372"/>
            <a:ext cx="6248400" cy="281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880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160338"/>
            <a:ext cx="8911687" cy="1393159"/>
          </a:xfrm>
        </p:spPr>
        <p:txBody>
          <a:bodyPr>
            <a:noAutofit/>
          </a:bodyPr>
          <a:lstStyle/>
          <a:p>
            <a:pPr algn="ctr"/>
            <a:r>
              <a:rPr lang="hu-HU" sz="8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Jegyzetelés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47950" y="1634614"/>
            <a:ext cx="8856662" cy="506304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hu-HU" sz="2400" dirty="0">
                <a:solidFill>
                  <a:srgbClr val="0070C0"/>
                </a:solidFill>
                <a:latin typeface="Times New Roman"/>
                <a:cs typeface="Times New Roman"/>
              </a:rPr>
              <a:t>Használj, tömör, lényegre törő mondatokat Találd meg a kulcsszavakat, </a:t>
            </a:r>
            <a:r>
              <a:rPr lang="hu-HU" sz="2400" dirty="0" err="1">
                <a:solidFill>
                  <a:srgbClr val="0070C0"/>
                </a:solidFill>
                <a:latin typeface="Times New Roman"/>
                <a:cs typeface="Times New Roman"/>
              </a:rPr>
              <a:t>kulcsmondatokat</a:t>
            </a:r>
            <a:r>
              <a:rPr lang="hu-HU" sz="2400" dirty="0">
                <a:solidFill>
                  <a:srgbClr val="0070C0"/>
                </a:solidFill>
                <a:latin typeface="Times New Roman"/>
                <a:cs typeface="Times New Roman"/>
              </a:rPr>
              <a:t>! Figyelemkeltő eszközökkel ( színes, kiemelő </a:t>
            </a:r>
            <a:r>
              <a:rPr lang="hu-HU" sz="2400" dirty="0" err="1">
                <a:solidFill>
                  <a:srgbClr val="0070C0"/>
                </a:solidFill>
                <a:latin typeface="Times New Roman"/>
                <a:cs typeface="Times New Roman"/>
              </a:rPr>
              <a:t>filc.stb</a:t>
            </a:r>
            <a:r>
              <a:rPr lang="hu-HU" sz="2400" dirty="0">
                <a:solidFill>
                  <a:srgbClr val="0070C0"/>
                </a:solidFill>
                <a:latin typeface="Times New Roman"/>
                <a:cs typeface="Times New Roman"/>
              </a:rPr>
              <a:t>) dolgozz! Ábra, képek  használata.</a:t>
            </a:r>
          </a:p>
          <a:p>
            <a:pPr algn="just">
              <a:lnSpc>
                <a:spcPct val="150000"/>
              </a:lnSpc>
            </a:pPr>
            <a:r>
              <a:rPr lang="hu-HU" sz="2400" dirty="0">
                <a:solidFill>
                  <a:srgbClr val="0070C0"/>
                </a:solidFill>
                <a:latin typeface="Times New Roman"/>
                <a:cs typeface="Times New Roman"/>
              </a:rPr>
              <a:t>Írd össze, majd óra végén tedd fel az oktatónak a kérdéseidet, gondolataidat! Füzetbe jegyzetelj!</a:t>
            </a:r>
          </a:p>
          <a:p>
            <a:pPr algn="just">
              <a:lnSpc>
                <a:spcPct val="150000"/>
              </a:lnSpc>
            </a:pPr>
            <a:r>
              <a:rPr lang="hu-HU" sz="2400" dirty="0">
                <a:solidFill>
                  <a:srgbClr val="0070C0"/>
                </a:solidFill>
                <a:latin typeface="Times New Roman"/>
                <a:cs typeface="Times New Roman"/>
              </a:rPr>
              <a:t>Alkoss mozaik szavakat! A megtanulandó anyag elemeit tedd sorba, majd az első betűkből álló mozaikszót jegyezd meg.</a:t>
            </a:r>
          </a:p>
        </p:txBody>
      </p:sp>
      <p:sp>
        <p:nvSpPr>
          <p:cNvPr id="4" name="AutoShape 2" descr="KÃ©ptalÃ¡lat a kÃ¶vetkezÅre: âÃ­rÃ³ smileyâ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6350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DA9ABC8-B03E-4248-731F-FCBBF1918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243" y="213785"/>
            <a:ext cx="3650279" cy="1259894"/>
          </a:xfrm>
        </p:spPr>
        <p:txBody>
          <a:bodyPr>
            <a:normAutofit fontScale="90000"/>
          </a:bodyPr>
          <a:lstStyle/>
          <a:p>
            <a:r>
              <a:rPr lang="hu-HU" sz="4800" err="1">
                <a:solidFill>
                  <a:srgbClr val="FF0000"/>
                </a:solidFill>
                <a:latin typeface="Times New Roman"/>
                <a:cs typeface="Times New Roman"/>
              </a:rPr>
              <a:t>Cornell</a:t>
            </a:r>
            <a:r>
              <a:rPr lang="hu-HU" sz="4800">
                <a:solidFill>
                  <a:srgbClr val="FF0000"/>
                </a:solidFill>
                <a:latin typeface="Times New Roman"/>
                <a:cs typeface="Times New Roman"/>
              </a:rPr>
              <a:t> jegyzet</a:t>
            </a: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F60EAC3B-7555-8817-ED90-810046F30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1484671"/>
            <a:ext cx="4191132" cy="536858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endParaRPr lang="hu-HU"/>
          </a:p>
          <a:p>
            <a:r>
              <a:rPr lang="en-US" sz="2600" err="1">
                <a:solidFill>
                  <a:srgbClr val="FF0000"/>
                </a:solidFill>
                <a:latin typeface="Times New Roman"/>
                <a:cs typeface="Times New Roman"/>
              </a:rPr>
              <a:t>Jegyzetelés</a:t>
            </a:r>
            <a:r>
              <a:rPr lang="en-US" sz="2600">
                <a:latin typeface="Times New Roman"/>
                <a:cs typeface="Times New Roman"/>
              </a:rPr>
              <a:t>:</a:t>
            </a:r>
            <a:r>
              <a:rPr lang="hu-HU" sz="2600">
                <a:latin typeface="Times New Roman"/>
                <a:cs typeface="Times New Roman"/>
              </a:rPr>
              <a:t> </a:t>
            </a:r>
            <a:r>
              <a:rPr lang="hu-HU" sz="2600">
                <a:solidFill>
                  <a:srgbClr val="0070C0"/>
                </a:solidFill>
                <a:latin typeface="Times New Roman"/>
                <a:cs typeface="Times New Roman"/>
              </a:rPr>
              <a:t>minden lényegest amit órán hallottál. Használhatsz ábrákat, képeket.</a:t>
            </a:r>
          </a:p>
          <a:p>
            <a:r>
              <a:rPr lang="hu-HU" sz="2600">
                <a:solidFill>
                  <a:srgbClr val="FF0000"/>
                </a:solidFill>
                <a:latin typeface="Times New Roman"/>
                <a:cs typeface="Times New Roman"/>
              </a:rPr>
              <a:t>Kiegészítés</a:t>
            </a:r>
            <a:r>
              <a:rPr lang="hu-HU" sz="2600">
                <a:latin typeface="Times New Roman"/>
                <a:cs typeface="Times New Roman"/>
              </a:rPr>
              <a:t>: </a:t>
            </a:r>
            <a:r>
              <a:rPr lang="hu-HU" sz="2600">
                <a:solidFill>
                  <a:srgbClr val="0070C0"/>
                </a:solidFill>
                <a:latin typeface="Times New Roman"/>
                <a:cs typeface="Times New Roman"/>
              </a:rPr>
              <a:t>óra után egészítsd ki a hiányzó részeket</a:t>
            </a:r>
          </a:p>
          <a:p>
            <a:r>
              <a:rPr lang="hu-HU" sz="2600">
                <a:solidFill>
                  <a:srgbClr val="FF0000"/>
                </a:solidFill>
                <a:latin typeface="Times New Roman"/>
                <a:cs typeface="Times New Roman"/>
              </a:rPr>
              <a:t>Szűkíts</a:t>
            </a:r>
            <a:r>
              <a:rPr lang="hu-HU" sz="2600">
                <a:latin typeface="Times New Roman"/>
                <a:cs typeface="Times New Roman"/>
              </a:rPr>
              <a:t> </a:t>
            </a:r>
            <a:r>
              <a:rPr lang="hu-HU" sz="2600">
                <a:solidFill>
                  <a:srgbClr val="FF0000"/>
                </a:solidFill>
                <a:latin typeface="Times New Roman"/>
                <a:cs typeface="Times New Roman"/>
              </a:rPr>
              <a:t>(lényegi információ</a:t>
            </a:r>
            <a:r>
              <a:rPr lang="hu-HU" sz="2600">
                <a:solidFill>
                  <a:srgbClr val="0070C0"/>
                </a:solidFill>
                <a:latin typeface="Times New Roman"/>
                <a:cs typeface="Times New Roman"/>
              </a:rPr>
              <a:t>): írj megfelelő kérdéseket, címszavakat, megjegyzéseket</a:t>
            </a:r>
          </a:p>
          <a:p>
            <a:r>
              <a:rPr lang="hu-HU" sz="2600">
                <a:solidFill>
                  <a:srgbClr val="0070C0"/>
                </a:solidFill>
                <a:latin typeface="Times New Roman"/>
                <a:cs typeface="Times New Roman"/>
              </a:rPr>
              <a:t>Takard le az anyagot, próbáld visszamondani</a:t>
            </a:r>
          </a:p>
          <a:p>
            <a:r>
              <a:rPr lang="hu-HU" sz="2600">
                <a:solidFill>
                  <a:srgbClr val="FF0000"/>
                </a:solidFill>
                <a:latin typeface="Times New Roman"/>
                <a:cs typeface="Times New Roman"/>
              </a:rPr>
              <a:t>Reflektálj</a:t>
            </a:r>
            <a:r>
              <a:rPr lang="hu-HU" sz="2600">
                <a:latin typeface="Times New Roman"/>
                <a:cs typeface="Times New Roman"/>
              </a:rPr>
              <a:t>: </a:t>
            </a:r>
            <a:r>
              <a:rPr lang="hu-HU" sz="2600">
                <a:solidFill>
                  <a:srgbClr val="0070C0"/>
                </a:solidFill>
                <a:latin typeface="Times New Roman"/>
                <a:cs typeface="Times New Roman"/>
              </a:rPr>
              <a:t>mihez kell ez majd nekem, miért fontos tanulmányaim során?</a:t>
            </a:r>
          </a:p>
          <a:p>
            <a:r>
              <a:rPr lang="hu-HU" sz="2600">
                <a:solidFill>
                  <a:srgbClr val="FF0000"/>
                </a:solidFill>
                <a:latin typeface="Times New Roman"/>
                <a:cs typeface="Times New Roman"/>
              </a:rPr>
              <a:t>Összegzés</a:t>
            </a:r>
            <a:r>
              <a:rPr lang="hu-HU" sz="2600">
                <a:latin typeface="Times New Roman"/>
                <a:cs typeface="Times New Roman"/>
              </a:rPr>
              <a:t>: </a:t>
            </a:r>
            <a:r>
              <a:rPr lang="hu-HU" sz="2600">
                <a:solidFill>
                  <a:srgbClr val="0070C0"/>
                </a:solidFill>
                <a:latin typeface="Times New Roman"/>
                <a:cs typeface="Times New Roman"/>
              </a:rPr>
              <a:t>1-2 mondatban foglald össze az anyagot</a:t>
            </a:r>
          </a:p>
        </p:txBody>
      </p:sp>
      <p:pic>
        <p:nvPicPr>
          <p:cNvPr id="1026" name="Picture 2" descr="jegyzet2">
            <a:extLst>
              <a:ext uri="{FF2B5EF4-FFF2-40B4-BE49-F238E27FC236}">
                <a16:creationId xmlns:a16="http://schemas.microsoft.com/office/drawing/2014/main" id="{B95E227A-CC45-FE1E-2408-4B4A0A334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01265" y="206477"/>
            <a:ext cx="4191132" cy="664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7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24905"/>
      </p:ext>
    </p:extLst>
  </p:cSld>
  <p:clrMapOvr>
    <a:masterClrMapping/>
  </p:clrMapOvr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613</Words>
  <Application>Microsoft Office PowerPoint</Application>
  <PresentationFormat>Szélesvásznú</PresentationFormat>
  <Paragraphs>73</Paragraphs>
  <Slides>18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roboto</vt:lpstr>
      <vt:lpstr>Times New Roman</vt:lpstr>
      <vt:lpstr>Wingdings 3</vt:lpstr>
      <vt:lpstr>Szálak</vt:lpstr>
      <vt:lpstr>Tanulást segítő eszközök, technikák bemutatása, tanulásmódszertani ötletek.</vt:lpstr>
      <vt:lpstr>Mi a tanulásmódszertan? </vt:lpstr>
      <vt:lpstr>Tanulási típusok</vt:lpstr>
      <vt:lpstr>Maslow piramis</vt:lpstr>
      <vt:lpstr>Motiváció fajtái</vt:lpstr>
      <vt:lpstr>Hasznos és sikeresnek ítélt tanulási technikák</vt:lpstr>
      <vt:lpstr>Gondolattérkép</vt:lpstr>
      <vt:lpstr>Jegyzetelés</vt:lpstr>
      <vt:lpstr>Cornell jegyzet</vt:lpstr>
      <vt:lpstr>Memorizálás</vt:lpstr>
      <vt:lpstr>Ötlépcsős módszer</vt:lpstr>
      <vt:lpstr> További tanulási technikák:</vt:lpstr>
      <vt:lpstr>Tanulási Piramis folytatás</vt:lpstr>
      <vt:lpstr>Feynman módszer</vt:lpstr>
      <vt:lpstr>Mnemotechnikák</vt:lpstr>
      <vt:lpstr>A tanulás 6 aduja</vt:lpstr>
      <vt:lpstr>Megjegyzés hatékonyságának erősítése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Tanulás-módszertan</dc:title>
  <dc:creator>OIG-TAM-HALLGATO2</dc:creator>
  <cp:lastModifiedBy>Révai László</cp:lastModifiedBy>
  <cp:revision>21</cp:revision>
  <dcterms:created xsi:type="dcterms:W3CDTF">2018-08-30T07:43:43Z</dcterms:created>
  <dcterms:modified xsi:type="dcterms:W3CDTF">2023-09-28T08:53:39Z</dcterms:modified>
</cp:coreProperties>
</file>