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A10A4-E595-4110-87F4-5B855B05920C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FD14F-CDE4-40E4-A5C3-C8179FBB4D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16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B058B-8F20-44A4-9691-E0C31097DD70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291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819-C4A4-4C8D-8994-14CA2201DA33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E39-33E0-482C-90CC-82EC84E283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104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819-C4A4-4C8D-8994-14CA2201DA33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E39-33E0-482C-90CC-82EC84E283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75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819-C4A4-4C8D-8994-14CA2201DA33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E39-33E0-482C-90CC-82EC84E283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25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89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819-C4A4-4C8D-8994-14CA2201DA33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E39-33E0-482C-90CC-82EC84E283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685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819-C4A4-4C8D-8994-14CA2201DA33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E39-33E0-482C-90CC-82EC84E283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104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819-C4A4-4C8D-8994-14CA2201DA33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E39-33E0-482C-90CC-82EC84E283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941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819-C4A4-4C8D-8994-14CA2201DA33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E39-33E0-482C-90CC-82EC84E283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500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819-C4A4-4C8D-8994-14CA2201DA33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E39-33E0-482C-90CC-82EC84E283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84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819-C4A4-4C8D-8994-14CA2201DA33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E39-33E0-482C-90CC-82EC84E283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933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819-C4A4-4C8D-8994-14CA2201DA33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E39-33E0-482C-90CC-82EC84E283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1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819-C4A4-4C8D-8994-14CA2201DA33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E39-33E0-482C-90CC-82EC84E283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337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E819-C4A4-4C8D-8994-14CA2201DA33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BCE39-33E0-482C-90CC-82EC84E283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75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mmelweis.hu/emk/files/2020/04/K%C3%B3rh%C3%A1zi_covid_8_%C3%BAj.pdf" TargetMode="External"/><Relationship Id="rId2" Type="http://schemas.openxmlformats.org/officeDocument/2006/relationships/hyperlink" Target="https://semmelweis.hu/emk/files/2020/06/K%C3%B3rh%C3%A1zi-COVID1_%C3%BAj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INSTANT ÉN
gyakorlat</a:t>
            </a:r>
            <a:b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Campus kredit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u-HU" b="1" spc="-1" dirty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2020/2021 </a:t>
            </a:r>
            <a:r>
              <a:rPr lang="hu-HU" b="1" spc="-1" dirty="0">
                <a:uFill>
                  <a:solidFill>
                    <a:srgbClr val="FFFFFF"/>
                  </a:solidFill>
                </a:uFill>
                <a:ea typeface="Verdana" panose="020B0604030504040204" pitchFamily="34" charset="0"/>
                <a:cs typeface="Arial" panose="020B0604020202020204" pitchFamily="34" charset="0"/>
              </a:rPr>
              <a:t>II</a:t>
            </a:r>
            <a:r>
              <a:rPr lang="hu-HU" b="1" spc="-1" dirty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. félév </a:t>
            </a:r>
          </a:p>
          <a:p>
            <a:pPr>
              <a:lnSpc>
                <a:spcPct val="100000"/>
              </a:lnSpc>
            </a:pPr>
            <a:r>
              <a:rPr lang="hu-HU" b="1" spc="-1" dirty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PTE ETK </a:t>
            </a:r>
          </a:p>
        </p:txBody>
      </p:sp>
    </p:spTree>
    <p:extLst>
      <p:ext uri="{BB962C8B-B14F-4D97-AF65-F5344CB8AC3E}">
        <p14:creationId xmlns:p14="http://schemas.microsoft.com/office/powerpoint/2010/main" val="256140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Énvédő (elhárító) mechanizmusok
(Anna Freud)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elfojtás 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tagadás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regresszió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izoláció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meg nem </a:t>
            </a:r>
            <a:r>
              <a:rPr lang="hu-H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történtté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tevés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projekció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reakcióképzés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racionalizálás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identifikáció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kompenzálás</a:t>
            </a: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elaboráció</a:t>
            </a: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1280" indent="-340920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katarzis</a:t>
            </a:r>
          </a:p>
        </p:txBody>
      </p:sp>
    </p:spTree>
    <p:extLst>
      <p:ext uri="{BB962C8B-B14F-4D97-AF65-F5344CB8AC3E}">
        <p14:creationId xmlns:p14="http://schemas.microsoft.com/office/powerpoint/2010/main" val="55496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79883"/>
            <a:ext cx="10515600" cy="1424066"/>
          </a:xfrm>
        </p:spPr>
        <p:txBody>
          <a:bodyPr>
            <a:noAutofit/>
          </a:bodyPr>
          <a:lstStyle/>
          <a:p>
            <a:r>
              <a:rPr lang="hu-HU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JOHARI-ABLAK </a:t>
            </a: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Joseph Luft és </a:t>
            </a:r>
            <a:r>
              <a:rPr lang="hu-HU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Harrington</a:t>
            </a: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Ingham (Joe és Harry), 1955 → </a:t>
            </a:r>
            <a:r>
              <a:rPr lang="hu-HU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Johari</a:t>
            </a: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(vizuális önismereti modell; a személyiség, az általános és helyi kultúra, a szituáció és a másokhoz fűződő kapcsolatok kölcsönös függőségét mutatja be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0008"/>
          </a:xfrm>
        </p:spPr>
        <p:txBody>
          <a:bodyPr>
            <a:normAutofit fontScale="85000" lnSpcReduction="20000"/>
          </a:bodyPr>
          <a:lstStyle/>
          <a:p>
            <a:pPr indent="-340920">
              <a:lnSpc>
                <a:spcPct val="80000"/>
              </a:lnSpc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nyitott én: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mindazon tulajdonság, viselkedési mód, adottság és képesség, amelyeket </a:t>
            </a:r>
            <a:r>
              <a:rPr lang="hu-HU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az egyén ismer, és 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azok, akikkel kapcsolatot tart, mindezt </a:t>
            </a:r>
            <a:r>
              <a:rPr lang="hu-HU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tudják is róla</a:t>
            </a: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340920">
              <a:lnSpc>
                <a:spcPct val="80000"/>
              </a:lnSpc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vak én: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 személyiség azon területei, amelyeket </a:t>
            </a:r>
            <a:r>
              <a:rPr lang="hu-HU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ő nem ismer, de mások jól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vagy hiányosan, ismernek</a:t>
            </a:r>
          </a:p>
          <a:p>
            <a:pPr indent="-340920">
              <a:lnSpc>
                <a:spcPct val="80000"/>
              </a:lnSpc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rejtett én: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az a zárt terület, amelyeket az ember </a:t>
            </a:r>
            <a:r>
              <a:rPr lang="hu-HU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önmagáról ismer, de másokkal nem kíván megosztani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ezért azokat elrejti a többiek elől</a:t>
            </a:r>
          </a:p>
          <a:p>
            <a:pPr indent="-340920">
              <a:lnSpc>
                <a:spcPct val="80000"/>
              </a:lnSpc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Az ismeretlen én: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 sötét terület; többnyire </a:t>
            </a:r>
            <a:r>
              <a:rPr lang="hu-HU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megközelíthetetlen az egyén és környezete számára is</a:t>
            </a: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228240">
              <a:buClr>
                <a:srgbClr val="000000"/>
              </a:buClr>
              <a:buFont typeface="Arial"/>
              <a:buChar char="•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két fő dimenzió az „én” megértéséhez: </a:t>
            </a:r>
          </a:p>
          <a:p>
            <a:pPr marL="360">
              <a:buClr>
                <a:srgbClr val="000000"/>
              </a:buClr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a viselkedés és stílus azon aspektusait, amelyek az „én” számára ismertek (</a:t>
            </a: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„Én”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),</a:t>
            </a: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360">
              <a:buClr>
                <a:srgbClr val="000000"/>
              </a:buClr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amelyek azoknak ismertek, akikkel kapcsolatban áll (</a:t>
            </a: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„Mások”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indent="-228240">
              <a:buClr>
                <a:srgbClr val="000000"/>
              </a:buClr>
              <a:buFont typeface="Arial"/>
              <a:buChar char="•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(szinte kizárólag) a pozitív tulajdonságokat vizsgálja; </a:t>
            </a:r>
          </a:p>
          <a:p>
            <a:pPr indent="-228240">
              <a:buClr>
                <a:srgbClr val="000000"/>
              </a:buClr>
              <a:buFont typeface="Arial"/>
              <a:buChar char="•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ellentéte a   </a:t>
            </a:r>
            <a:r>
              <a:rPr lang="hu-HU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Nohari</a:t>
            </a: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ablak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kizárólag negatív tulajdonságok mentén vizsgálja a személyiséget</a:t>
            </a:r>
          </a:p>
        </p:txBody>
      </p:sp>
    </p:spTree>
    <p:extLst>
      <p:ext uri="{BB962C8B-B14F-4D97-AF65-F5344CB8AC3E}">
        <p14:creationId xmlns:p14="http://schemas.microsoft.com/office/powerpoint/2010/main" val="302628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3603046" y="1825625"/>
            <a:ext cx="4985908" cy="43513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81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konfliktusok  forrása és típusai </a:t>
            </a:r>
            <a:br>
              <a:rPr lang="hu-H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hu-HU" sz="1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Moore szerint </a:t>
            </a:r>
            <a:r>
              <a:rPr lang="hu-HU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 konfliktusok oka alapján) </a:t>
            </a:r>
            <a:endParaRPr lang="hu-HU" sz="1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-228240">
              <a:buClr>
                <a:srgbClr val="000000"/>
              </a:buClr>
              <a:buFont typeface="Arial"/>
              <a:buChar char="•"/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információ hiányából eredő konfliktusok (ténykonfliktus): 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információhiány, téves információ, illetve az információ eltérő értelmezése az ok</a:t>
            </a:r>
          </a:p>
          <a:p>
            <a:pPr indent="-228240">
              <a:buClr>
                <a:srgbClr val="000000"/>
              </a:buClr>
              <a:buFont typeface="Arial"/>
              <a:buChar char="•"/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viszonyrendszer konfliktusai</a:t>
            </a: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strukturális konfliktusok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itt az ok valamilyen külső körülményre (kooperációt gátló fizikai, környezeti tényezők illetve időhiány), vagy a hierarchiára vezethető vissza (alá-fölérendeltség, egyenlőtlen erőforrások, egyenlőtlen kontrollálási lehetőség)</a:t>
            </a:r>
          </a:p>
          <a:p>
            <a:pPr indent="-228240">
              <a:buClr>
                <a:srgbClr val="000000"/>
              </a:buClr>
              <a:buFont typeface="Arial"/>
              <a:buChar char="•"/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értékkonfliktusok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alapját eltérő életfelfogás és világnézet alkotja; a résztvevők az elérendő célokat és a viselkedést más szempontok alapján ítélik meg</a:t>
            </a:r>
          </a:p>
          <a:p>
            <a:pPr indent="-228240">
              <a:buClr>
                <a:srgbClr val="000000"/>
              </a:buClr>
              <a:buFont typeface="Arial"/>
              <a:buChar char="•"/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érdekkonfliktusok (zérus összegű játék) 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Összeegyeztethetetlen szükségletek, versengés a szűkös erőforrásokért; látszólagos vagy tényleges érdekellentétek okozzák</a:t>
            </a:r>
          </a:p>
          <a:p>
            <a:pPr indent="-228240">
              <a:buClr>
                <a:srgbClr val="000000"/>
              </a:buClr>
              <a:buFont typeface="Arial"/>
              <a:buChar char="•"/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kapcsolati konfliktusok (érzelmi): 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erős érzelmek, sorozatos negatív viselkedés, illetve téves észlelés, sztereotípiák okozhatják</a:t>
            </a:r>
          </a:p>
        </p:txBody>
      </p:sp>
    </p:spTree>
    <p:extLst>
      <p:ext uri="{BB962C8B-B14F-4D97-AF65-F5344CB8AC3E}">
        <p14:creationId xmlns:p14="http://schemas.microsoft.com/office/powerpoint/2010/main" val="3559382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Konfliktusmegoldási stratégiák</a:t>
            </a:r>
            <a:r>
              <a:rPr lang="hu-H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Thomas-</a:t>
            </a:r>
            <a:r>
              <a:rPr lang="hu-HU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Killmann</a:t>
            </a: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modell szerint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 konfliktusok kezelésének </a:t>
            </a:r>
            <a:r>
              <a:rPr lang="hu-HU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érdekérvényesítés alapú megközelítése 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abból indul ki, hogy kétszemélyes konfliktus szituációkban </a:t>
            </a: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 felek kinek a javát akarják elérni a konfliktusmegoldás során: saját érdekeiket tartják szem előtt, vagy a közös érdekeket?</a:t>
            </a: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Az érdekérvényesítés során </a:t>
            </a: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ötféle stratégiát különböztetünk meg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Az </a:t>
            </a:r>
            <a:r>
              <a:rPr lang="hu-HU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egyéni konfliktusmegoldási stratégiák feltárására </a:t>
            </a:r>
            <a:r>
              <a:rPr lang="hu-H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Kenneth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L. Thomas és Ralph H. </a:t>
            </a:r>
            <a:r>
              <a:rPr lang="hu-H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Kilmann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kidolgozott egy eljárást. (TKI: </a:t>
            </a:r>
            <a:r>
              <a:rPr lang="hu-H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Iventory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Thomas - </a:t>
            </a:r>
            <a:r>
              <a:rPr lang="hu-H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Kilmann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Conflict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Mode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Instrument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). </a:t>
            </a:r>
          </a:p>
          <a:p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7468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3182495" y="1825625"/>
            <a:ext cx="5827009" cy="43513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852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Konfliktus kezelési stratégiák 1.</a:t>
            </a:r>
            <a:r>
              <a:rPr lang="hu-H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(Szekszárdi Júlia: </a:t>
            </a:r>
            <a:r>
              <a:rPr lang="hu-HU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konfliktuskezelés gyakorlata)</a:t>
            </a:r>
            <a:endParaRPr lang="hu-H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838080" y="1690200"/>
            <a:ext cx="10515240" cy="4486320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önérvényesítő</a:t>
            </a: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(győztes-vesztes vagy versengő) stratégia: 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aját szándékaink megvalósítása vezérel bennünket akár mások törekvéseivel szemben is; bizonyos helyzetekben (tipikusan ilyen a katasztrófahelyzet) ez az egyetlen megoldási mód, s alkalmazása jelentheti a felelősség személyes és kockázatos vállalását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Gond: ha valaki csak ezt a megközelítést képes elfogadni, minden körülmények   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között kizárólag a saját szándékait, ötleteit, szempontjait tartja szem előtt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b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izonyos határon túl → gátlástalanság, agresszió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önalávető</a:t>
            </a: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(alkalmazkodó vagy engedékeny) stratégia: 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mögötte erőtlenség, önbizalomhiány, szkepszis, közömbösség, passzivitás áll; elképzelhető: a háttérben a bölcs belátás, békülékenység, mások véleményének, kompetenciájának elismerése vagy a partner iránti feltétlen bizalom rejlik.</a:t>
            </a:r>
          </a:p>
          <a:p>
            <a:pPr>
              <a:lnSpc>
                <a:spcPct val="90000"/>
              </a:lnSpc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F12D4AF-BDD4-4330-B0D3-6563DAF6BB0E}"/>
              </a:ext>
            </a:extLst>
          </p:cNvPr>
          <p:cNvSpPr txBox="1"/>
          <p:nvPr/>
        </p:nvSpPr>
        <p:spPr>
          <a:xfrm>
            <a:off x="11630722" y="53079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8259554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Konfliktus kezelési stratégiák 2.</a:t>
            </a:r>
            <a:r>
              <a:rPr lang="hu-HU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(Szekszárdi Júlia: </a:t>
            </a:r>
            <a:r>
              <a:rPr lang="hu-HU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konfliktuskezelés gyakorlata)</a:t>
            </a:r>
            <a:endParaRPr lang="hu-H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838080" y="1690201"/>
            <a:ext cx="10515240" cy="4616006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elkerülő</a:t>
            </a: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magatartás </a:t>
            </a:r>
            <a:endParaRPr lang="hu-H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lehetséges ok: 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 érintett úgy véli, nincs most energiája, ideje ezzel a problémával foglalkozni, vagy úgy gondolja, a dolog nem az ő hatáskörébe tartozik, nem kívánja magát beleártani, illetéktelenül beleavatkozni. (Ha azonban valaki minden problémát elkerül, a szőnyeg alá söpör → váratlan helyen, időben, kontrollálhatatlanul zúdulnak rá a felhalmozódó feszültségek, amelyekkel azután már végképp nem tud mit kezdeni.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kompromisszumkeresés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feltételezi az együttműködést, a kölcsönös bizalmat, az igazságosságot. Ha egy-egy kompromisszum megkötésénél ezek a feltételek hiányoznak, a megegyezés következtében csak rövid időre jöhet létre egyensúly, s ennek felborulásával mélyebb és rombolóbb hatású feszültségekkel, ütközésekkel kell számolni.</a:t>
            </a:r>
          </a:p>
          <a:p>
            <a:pPr>
              <a:lnSpc>
                <a:spcPct val="90000"/>
              </a:lnSpc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E958654-317E-437E-9CA9-2394421233B4}"/>
              </a:ext>
            </a:extLst>
          </p:cNvPr>
          <p:cNvSpPr txBox="1"/>
          <p:nvPr/>
        </p:nvSpPr>
        <p:spPr>
          <a:xfrm>
            <a:off x="11519210" y="52633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2616041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Konfliktus kezelési stratégiák 3.</a:t>
            </a:r>
            <a:r>
              <a:rPr lang="hu-HU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(Szekszárdi Júlia: </a:t>
            </a:r>
            <a:r>
              <a:rPr lang="hu-HU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konfliktuskezelés gyakorlata)</a:t>
            </a:r>
            <a:endParaRPr lang="hu-H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838080" y="1690200"/>
            <a:ext cx="10515240" cy="4486320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/>
          <a:lstStyle/>
          <a:p>
            <a:pPr>
              <a:buClr>
                <a:srgbClr val="000000"/>
              </a:buClr>
              <a:buFont typeface="Arial"/>
              <a:buChar char="•"/>
            </a:pPr>
            <a:r>
              <a:rPr lang="hu-HU" sz="28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problémamegoldó </a:t>
            </a:r>
            <a:r>
              <a:rPr lang="hu-HU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stratégia</a:t>
            </a: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l</a:t>
            </a:r>
            <a:r>
              <a:rPr lang="hu-H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egoptimálisabb; a felek („konfliktuspartnerek”) nem ellenséget látnak egymásban, hanem egy olyan együttműködésre kész társat, akivel közösen lehet megkeresni a probléma minden érintett számára legkedvezőbb megoldását 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hu-H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jellemző: nem a győztes-vesztes játszmára tör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c</a:t>
            </a:r>
            <a:r>
              <a:rPr lang="hu-H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élja: a felek közös megegyezéssel, mindenki szempontjait figyelembe véve egyeztessenek érdekeket, szükségleteket, szándékokat</a:t>
            </a:r>
          </a:p>
          <a:p>
            <a:pPr>
              <a:lnSpc>
                <a:spcPct val="90000"/>
              </a:lnSpc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B566202-5430-4747-8A19-3B4778889F33}"/>
              </a:ext>
            </a:extLst>
          </p:cNvPr>
          <p:cNvSpPr txBox="1"/>
          <p:nvPr/>
        </p:nvSpPr>
        <p:spPr>
          <a:xfrm>
            <a:off x="11552663" y="57094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2023832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838080" y="365040"/>
            <a:ext cx="10515240" cy="494769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Kommunikációs stílus – konfliktusmegoldó viselkedés</a:t>
            </a:r>
            <a:endParaRPr lang="hu-H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838080" y="859809"/>
            <a:ext cx="10515240" cy="5998191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/>
          <a:lstStyle/>
          <a:p>
            <a:pPr marL="228600" indent="-340920">
              <a:lnSpc>
                <a:spcPct val="100000"/>
              </a:lnSpc>
            </a:pPr>
            <a:r>
              <a:rPr lang="hu-H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Típusai</a:t>
            </a:r>
            <a:endParaRPr lang="hu-H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4880" indent="-457200">
              <a:lnSpc>
                <a:spcPct val="100000"/>
              </a:lnSpc>
              <a:buFontTx/>
              <a:buChar char="-"/>
            </a:pPr>
            <a:r>
              <a:rPr lang="hu-HU" sz="28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hu-HU" sz="2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gresszív:</a:t>
            </a:r>
            <a:r>
              <a:rPr lang="hu-HU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csak az önérvényesítés dominál</a:t>
            </a:r>
            <a:endParaRPr lang="hu-H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4880" indent="-457200">
              <a:lnSpc>
                <a:spcPct val="100000"/>
              </a:lnSpc>
              <a:buFontTx/>
              <a:buChar char="-"/>
            </a:pPr>
            <a:r>
              <a:rPr lang="hu-HU" sz="28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manipulatív: </a:t>
            </a:r>
            <a:r>
              <a:rPr lang="hu-HU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megtévesztő; passzív agresszív; megkérdőjelez, torzít; áldozat-szerep</a:t>
            </a:r>
          </a:p>
          <a:p>
            <a:pPr marL="344880" indent="-457200">
              <a:lnSpc>
                <a:spcPct val="100000"/>
              </a:lnSpc>
              <a:buFontTx/>
              <a:buChar char="-"/>
            </a:pPr>
            <a:r>
              <a:rPr lang="hu-HU" sz="28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</a:t>
            </a:r>
            <a:r>
              <a:rPr lang="hu-HU" sz="28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zubmisszív</a:t>
            </a:r>
            <a:r>
              <a:rPr lang="hu-HU" sz="2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lang="hu-HU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alárendelt, önalávető viszonyulás (elkerülő)</a:t>
            </a:r>
            <a:endParaRPr lang="hu-H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4880" indent="-457200">
              <a:lnSpc>
                <a:spcPct val="100000"/>
              </a:lnSpc>
              <a:buFontTx/>
              <a:buChar char="-"/>
            </a:pPr>
            <a:r>
              <a:rPr lang="hu-HU" sz="28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hu-HU" sz="2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sszertív:</a:t>
            </a:r>
            <a:r>
              <a:rPr lang="hu-HU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konstruktív, határozott, céltudatos, együttműködésre kész viszonyulás (önérvényesítési képességünk)</a:t>
            </a:r>
          </a:p>
          <a:p>
            <a:pPr marL="360">
              <a:buClr>
                <a:srgbClr val="EAEAEA"/>
              </a:buClr>
            </a:pPr>
            <a:endParaRPr lang="hu-HU" sz="2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hu-H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Az agresszív viselkedés</a:t>
            </a:r>
            <a:endParaRPr lang="hu-H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mindig a felsőbbrendűség érzetét kelti és mások lenézését közvetíti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saját céljait, érdekeit és vágyait fontosabbnak tekinti a másokéinál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nem biztosít választási lehetőséget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„győztes-vesztes” helyzetet teremt, másokat áldozattá tesz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rövid távon kifizetődőnek tűnik, mert gyorsabb, könnyebb megoldást eredményez, mint a hosszas egyeztetéseket igénylő „győztes-győztes” helyzet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hosszú távon vesztes stratégia – áldozatok „bosszúja”</a:t>
            </a:r>
          </a:p>
          <a:p>
            <a:pPr marL="360">
              <a:buClr>
                <a:srgbClr val="EAEAEA"/>
              </a:buClr>
            </a:pPr>
            <a:endParaRPr lang="hu-HU" sz="2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C8B9F5B-68D1-47AA-9AED-130C4ABAA7E4}"/>
              </a:ext>
            </a:extLst>
          </p:cNvPr>
          <p:cNvSpPr txBox="1"/>
          <p:nvPr/>
        </p:nvSpPr>
        <p:spPr>
          <a:xfrm>
            <a:off x="11541512" y="54417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15411569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 KURZUS CÉLJA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hu-HU" sz="11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kurzust elsősorban azoknak ajánljuk, akik a járványhelyzeti időszakban önkéntesség vagy kirendelés keretében kórházakban, mentőszolgálatnál munkát végeznek. A kurzus segít célzottan átgondolni,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milyen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hatások érték őket, és azokra milyen módon reagáltak; lehetőséget nyújt továbbá új, a hallgatók által eddig nem alkalmazott kommunikációs stratégiák, továbbá helyzetekkel való megküzdési stratégiák megismerésére, lehetőséget biztosítva ezzel számukra arra, hogy a későbbiekben ezeket mind magánéletükben, mind egészségügyi munkavégzésük során alkalmazni tudják.</a:t>
            </a:r>
          </a:p>
          <a:p>
            <a:pPr algn="just"/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kurzus célja, hogy a hallgató legyen képes érzelmeit, cselekvéseinek mozgatórugóit egy-egy magán- és egészségügyi helyzetben felismerni, továbbá az elsajátított új ismeretek által képessé váljon a számára nehéz helyzetekben jól helytállni, önmagát pozitívan és hatékonyan képviselni.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1949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838080" y="365041"/>
            <a:ext cx="10515240" cy="549360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lang="hu-H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anipulatív és </a:t>
            </a:r>
            <a:r>
              <a:rPr lang="hu-HU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szubmisszív</a:t>
            </a:r>
            <a:r>
              <a:rPr lang="hu-H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viselkedés</a:t>
            </a:r>
            <a:endParaRPr lang="hu-H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838080" y="914401"/>
            <a:ext cx="10515240" cy="5759354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/>
          <a:lstStyle/>
          <a:p>
            <a:pPr marL="360">
              <a:buClr>
                <a:srgbClr val="000000"/>
              </a:buClr>
            </a:pPr>
            <a:r>
              <a:rPr lang="hu-H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hu-H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 manipulatív viselkedés (passzív-agresszív)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egyetlen igazság/valóság/jó megoldás: a saját verziójuk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kedves hang, ártatlan tekintet, finom érintés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„</a:t>
            </a:r>
            <a:r>
              <a:rPr lang="hu-H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gaslighting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”: a másikat nem valós információkkal szembesítik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sym typeface="Wingdings" panose="05000000000000000000" pitchFamily="2" charset="2"/>
              </a:rPr>
              <a:t> kételyt ébresztenek a másikban (emlékezőképesség, kompetensség)</a:t>
            </a:r>
            <a:endParaRPr lang="hu-H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nem nyilvánítják ki direkt (nyíltan, őszintén) szükségleteiket, érzéseiket 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kifelé fontosnak mutatja a kapcsolatot, belül bojkottálja 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ö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nmagát szavak helyett cselekvésben fejezi ki: viselkedésével ellenkezik az ellen, amivel nem ért egyet; az elfojtott agresszió és negatív érzések megjelenési formái: halogatás, késés, feledékenység, szarkazmus, burkolt megjegyzések, szótlan neheztelés, pletyka, lázadás, mellébeszélés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dícsérgetéssel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bénázgatással „veszik meg” segítőkészségünket, érzelmi nyitottságunkat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n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agy helyzetteremtők: intrika, rivalizálás, irigység, pletyka 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diszharmónia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projektál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: saját hibáit és problémáit nem ismeri be, helyette azt környezetére hárítja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fenyeget, félelmet kelt</a:t>
            </a:r>
          </a:p>
          <a:p>
            <a:pPr marL="343260" indent="-342900">
              <a:buClr>
                <a:srgbClr val="000000"/>
              </a:buClr>
              <a:buFontTx/>
              <a:buChar char="-"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= a valóság eltorzított ábrázolása; amely hamis tudatot teremt: nem úgy adjuk vissza a dolgokat, ahogyan azok valójában történtek, hanem elferdítjük, de aki látja és hallja, az már ezt az elferdített dolgot érzékeli valóságosnak, így benne hamis tudatot keltünk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549A8F1-B906-4E77-A4CA-10476C2C5F17}"/>
              </a:ext>
            </a:extLst>
          </p:cNvPr>
          <p:cNvSpPr txBox="1"/>
          <p:nvPr/>
        </p:nvSpPr>
        <p:spPr>
          <a:xfrm>
            <a:off x="11586117" y="52856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2061251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73707" y="329274"/>
            <a:ext cx="9717206" cy="5909310"/>
          </a:xfrm>
          <a:prstGeom prst="rect">
            <a:avLst/>
          </a:prstGeom>
          <a:solidFill>
            <a:srgbClr val="F1F395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hu-HU" dirty="0"/>
          </a:p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A manipuláció leggyakoribb formái</a:t>
            </a:r>
          </a:p>
          <a:p>
            <a:pPr marL="342900" indent="-342900">
              <a:buAutoNum type="arabicPeriod"/>
            </a:pP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Bűntudat keltése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2.  Önbecsülés aláásása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3.  Érzelmi zsarolás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4.  Hazugság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5.  Burkolt fenyegetés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6.  Önsajnáltatás (a ‘mártír’)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7.  Manipulatív dicséret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8.  Sürgetés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9.  Dupla fenekű kommunikáció  (mást mutat kifelé mint ami befelé zajlik)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10. T/1</a:t>
            </a:r>
          </a:p>
          <a:p>
            <a:pPr marL="342900" indent="-342900">
              <a:buAutoNum type="arabicPeriod"/>
            </a:pP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szubmisszív</a:t>
            </a: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/alárendelődő /viselkedés</a:t>
            </a: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passzív és indirekt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mások szükségleteit és jogait fontosabbnak tekinti a sajátjánál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kisebbrendűség érzetét kelti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„győztes-vesztes” helyzetet teremt, amelyben ő áldozattá, vesztessé válik,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másokat a saját vesztesége árán enged győzni</a:t>
            </a:r>
          </a:p>
          <a:p>
            <a:pPr marL="342900" indent="-342900"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484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838080" y="365041"/>
            <a:ext cx="10515240" cy="563008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 asszertív filozófia és</a:t>
            </a:r>
            <a:r>
              <a:rPr lang="hu-HU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hu-HU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viselkedés jellemzői </a:t>
            </a:r>
            <a:endParaRPr lang="hu-H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838080" y="928049"/>
            <a:ext cx="10515240" cy="5574454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/>
          <a:lstStyle/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aktív, direkt, őszinte;</a:t>
            </a: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önmaga és mások elfogadását közvetíti („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Megértem, hogy az emberek csak olyan mértékben képesek változni, amilyen mértékben igazán akarják a változást.”) („Mások kommunikációs stílusát tényként fogadom el.”)</a:t>
            </a:r>
            <a:endParaRPr lang="hu-H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saját céljait, érdekeit, jogait ugyanolyan fontosnak tartja, mint a másokéit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„győztes-győztes” kimenetelre törekszik és amennyiben rajta múlik, meg is teremti azt („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Asszertív kommunikációt és „győztes-győztes” pozíciót ajánlok fel, még akkor is, amikor mások alárendelő vagy agresszív stílust képviselnek.</a:t>
            </a: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„)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partnerei ezáltal önként vállalják a vele való együttműködést és szívesen tartanak fent vele kapcsolatot a jövőben is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megtorlás és irigység nélkül sikereket eredményez, továbbá nyílt őszinte kapcsolatokra bátorít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mások meghallgatása, meggyőzése vagy befolyásolása által válik győztessé</a:t>
            </a: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másokat is enged győzni, sőt </a:t>
            </a:r>
            <a:r>
              <a:rPr lang="hu-HU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aktívan keresi az együttműködő partnerek érdekeinek érvényesítési lehetőségét is („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Felismerem, hogy mindenkinek van egy jól begyakorolt kommunikációs szokása és tartós beállítódása, ami támogatja és védi ezeket a szokásokat.”)</a:t>
            </a: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magabiztos, határozott („Inkább én választom meg a saját kommunikációs stílusomat, semmint  a másokéira reagáljak.”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eléri célját anélkül, hogy másoknak ártana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megvédi jogait anélkül, hogy más emberi jogait sértené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tisztel másokat és saját magát</a:t>
            </a:r>
          </a:p>
          <a:p>
            <a:pPr marL="228600" indent="-228240">
              <a:buClr>
                <a:srgbClr val="000000"/>
              </a:buClr>
              <a:buFont typeface="Times New Roman"/>
              <a:buChar char="–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nyíltan bánik a konfliktusokkal </a:t>
            </a:r>
          </a:p>
          <a:p>
            <a:pPr>
              <a:lnSpc>
                <a:spcPct val="90000"/>
              </a:lnSpc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E33BA83-A8AF-4823-BEB6-70059DCB29B0}"/>
              </a:ext>
            </a:extLst>
          </p:cNvPr>
          <p:cNvSpPr txBox="1"/>
          <p:nvPr/>
        </p:nvSpPr>
        <p:spPr>
          <a:xfrm>
            <a:off x="11563815" y="61331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39954151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357831" y="353478"/>
            <a:ext cx="11129975" cy="6504521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/>
          <a:lstStyle/>
          <a:p>
            <a:pPr marL="108000">
              <a:lnSpc>
                <a:spcPct val="80000"/>
              </a:lnSpc>
              <a:buClr>
                <a:srgbClr val="000000"/>
              </a:buClr>
              <a:buSzPct val="45000"/>
            </a:pPr>
            <a:endParaRPr lang="hu-H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00">
              <a:lnSpc>
                <a:spcPct val="80000"/>
              </a:lnSpc>
              <a:buClr>
                <a:srgbClr val="000000"/>
              </a:buClr>
              <a:buSzPct val="45000"/>
            </a:pPr>
            <a:r>
              <a:rPr lang="hu-H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 </a:t>
            </a:r>
            <a:r>
              <a:rPr lang="hu-HU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asszertivitás</a:t>
            </a:r>
            <a:r>
              <a:rPr lang="hu-H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bármely szituációban a meggyőződésen alapul</a:t>
            </a:r>
            <a:endParaRPr lang="hu-H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- Önnek vannak igényei, amit ki kell elégíteni</a:t>
            </a:r>
          </a:p>
          <a:p>
            <a:pPr>
              <a:lnSpc>
                <a:spcPct val="100000"/>
              </a:lnSpc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- a másik félnek is vannak igényei, amit szintén ki kell elégíteni</a:t>
            </a:r>
          </a:p>
          <a:p>
            <a:pPr>
              <a:lnSpc>
                <a:spcPct val="100000"/>
              </a:lnSpc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- Önnek vannak jogai és a másik félnek is vannak jogai</a:t>
            </a:r>
          </a:p>
          <a:p>
            <a:pPr>
              <a:lnSpc>
                <a:spcPct val="100000"/>
              </a:lnSpc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- Önnek is hozzá kell járulni a megoldáshoz és a másiknak is hozzá kell járulni a megoldáshoz</a:t>
            </a:r>
          </a:p>
          <a:p>
            <a:pPr marL="108000">
              <a:lnSpc>
                <a:spcPct val="80000"/>
              </a:lnSpc>
              <a:buClr>
                <a:srgbClr val="000000"/>
              </a:buClr>
              <a:buSzPct val="45000"/>
            </a:pPr>
            <a:endParaRPr lang="hu-HU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00">
              <a:lnSpc>
                <a:spcPct val="80000"/>
              </a:lnSpc>
              <a:buClr>
                <a:srgbClr val="000000"/>
              </a:buClr>
              <a:buSzPct val="45000"/>
            </a:pPr>
            <a:endParaRPr lang="hu-H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73CBFF6-F996-42E7-B663-2D28A0154FD9}"/>
              </a:ext>
            </a:extLst>
          </p:cNvPr>
          <p:cNvSpPr txBox="1"/>
          <p:nvPr/>
        </p:nvSpPr>
        <p:spPr>
          <a:xfrm>
            <a:off x="11653024" y="5943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8087390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457560" y="94594"/>
            <a:ext cx="10895760" cy="806928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Én-üzenetek Thomas Gordon szerint</a:t>
            </a:r>
          </a:p>
        </p:txBody>
      </p:sp>
      <p:sp>
        <p:nvSpPr>
          <p:cNvPr id="249" name="TextShape 2"/>
          <p:cNvSpPr txBox="1"/>
          <p:nvPr/>
        </p:nvSpPr>
        <p:spPr>
          <a:xfrm>
            <a:off x="457560" y="901522"/>
            <a:ext cx="10895760" cy="5956478"/>
          </a:xfrm>
          <a:prstGeom prst="rect">
            <a:avLst/>
          </a:prstGeom>
          <a:solidFill>
            <a:srgbClr val="F1F395"/>
          </a:solidFill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“Én-üzenet”:	-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”én is ember vagyok, nekem is vannak problémáim és érzéseim, mint mindenki 		másnak”; </a:t>
            </a:r>
          </a:p>
          <a:p>
            <a:pPr>
              <a:lnSpc>
                <a:spcPct val="8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ez a problémával rendelkező ember segítségkérése, amiről nehéz nem tudomást 		venni</a:t>
            </a:r>
          </a:p>
          <a:p>
            <a:pPr marL="342720" indent="-342720">
              <a:lnSpc>
                <a:spcPct val="90000"/>
              </a:lnSpc>
            </a:pPr>
            <a:endParaRPr lang="hu-H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42720" indent="-342720">
              <a:lnSpc>
                <a:spcPct val="90000"/>
              </a:lnSpc>
            </a:pPr>
            <a:r>
              <a:rPr lang="hu-H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Szabályok: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- úgy közöljünk, hogy ne támadjunk!</a:t>
            </a:r>
          </a:p>
          <a:p>
            <a:pPr marL="342720" indent="-342720">
              <a:lnSpc>
                <a:spcPct val="9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	- n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e rontsa a kapcsolatot</a:t>
            </a:r>
          </a:p>
          <a:p>
            <a:pPr marL="342720" indent="-342720">
              <a:lnSpc>
                <a:spcPct val="9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	- m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inimális negatív értékelés</a:t>
            </a:r>
          </a:p>
          <a:p>
            <a:pPr marL="108000">
              <a:lnSpc>
                <a:spcPct val="90000"/>
              </a:lnSpc>
              <a:buClr>
                <a:srgbClr val="000000"/>
              </a:buClr>
              <a:buSzPct val="45000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s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egítse elő a változás iránti hajlandóságot</a:t>
            </a:r>
          </a:p>
          <a:p>
            <a:pPr marL="342720" indent="-342720">
              <a:lnSpc>
                <a:spcPct val="90000"/>
              </a:lnSpc>
            </a:pPr>
            <a:endParaRPr lang="hu-H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42720" indent="-342720">
              <a:lnSpc>
                <a:spcPct val="90000"/>
              </a:lnSpc>
            </a:pPr>
            <a:r>
              <a:rPr lang="hu-H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Alkotóelemek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:	-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probléma oka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	</a:t>
            </a:r>
          </a:p>
          <a:p>
            <a:pPr marL="342720" indent="-342720">
              <a:lnSpc>
                <a:spcPct val="9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	- 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személyemre tett hatása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(írjuk le röviden az el nem fogadható viselkedést) </a:t>
            </a:r>
          </a:p>
          <a:p>
            <a:pPr marL="342720" indent="-342720">
              <a:lnSpc>
                <a:spcPct val="9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	- érzéseim (fogalmazzuk meg érzéseinket őszintén) </a:t>
            </a:r>
          </a:p>
          <a:p>
            <a:pPr>
              <a:lnSpc>
                <a:spcPct val="8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mondjuk el, mik az el nem fogadható viselkedésből fakadó konkrét, ránk háruló 		következmények</a:t>
            </a:r>
          </a:p>
          <a:p>
            <a:pPr>
              <a:lnSpc>
                <a:spcPct val="8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fogalmazzunk meg +1 kérést / kérdést</a:t>
            </a:r>
          </a:p>
          <a:p>
            <a:pPr>
              <a:lnSpc>
                <a:spcPct val="80000"/>
              </a:lnSpc>
            </a:pPr>
            <a:endParaRPr lang="hu-HU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hu-H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Fajtái: 	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- elismerő</a:t>
            </a:r>
          </a:p>
          <a:p>
            <a:pPr>
              <a:lnSpc>
                <a:spcPct val="8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probléma megelőző</a:t>
            </a:r>
          </a:p>
          <a:p>
            <a:pPr>
              <a:lnSpc>
                <a:spcPct val="8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konfrontáló </a:t>
            </a:r>
          </a:p>
          <a:p>
            <a:pPr>
              <a:lnSpc>
                <a:spcPct val="8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önfeltáró </a:t>
            </a:r>
          </a:p>
          <a:p>
            <a:pPr>
              <a:lnSpc>
                <a:spcPct val="8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elutasító</a:t>
            </a:r>
          </a:p>
          <a:p>
            <a:pPr>
              <a:lnSpc>
                <a:spcPct val="80000"/>
              </a:lnSpc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	- konfrontáló</a:t>
            </a:r>
          </a:p>
          <a:p>
            <a:pPr marL="108000">
              <a:lnSpc>
                <a:spcPct val="90000"/>
              </a:lnSpc>
              <a:buClr>
                <a:srgbClr val="000000"/>
              </a:buClr>
              <a:buSzPct val="45000"/>
            </a:pPr>
            <a:endParaRPr lang="hu-H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DC13FBE-3F5F-4A59-B182-32B79F94181C}"/>
              </a:ext>
            </a:extLst>
          </p:cNvPr>
          <p:cNvSpPr txBox="1"/>
          <p:nvPr/>
        </p:nvSpPr>
        <p:spPr>
          <a:xfrm>
            <a:off x="11485756" y="621122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22574400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u-HU" b="1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	</a:t>
            </a:r>
            <a:endParaRPr lang="hu-H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449451" y="365040"/>
          <a:ext cx="10903869" cy="614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4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u="sng" dirty="0">
                          <a:solidFill>
                            <a:schemeClr val="tx1"/>
                          </a:solidFill>
                          <a:effectLst/>
                        </a:rPr>
                        <a:t>Problémamegoldás lépései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1. A másik nézőpontjának megismerése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2. A másik fél gondolatainak megismerése és megértése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3. A megértett gondolatok átfogalmazása és visszatükrözése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4. A saját nézőpontunk megfogalmazása és ismertetése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5. Törekvés a közös megoldás megtalálására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6. Probléma felismerése és tudatosítása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7. Megoldáskeresés: opciók, lehetőségek vizsgálata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8. A megoldás nyomon követése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1F3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u="sng" dirty="0">
                          <a:solidFill>
                            <a:schemeClr val="tx1"/>
                          </a:solidFill>
                          <a:effectLst/>
                        </a:rPr>
                        <a:t>Hatékony konfliktus kezelés feltételei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önismeret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  <a:effectLst/>
                        </a:rPr>
                        <a:t>Coping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 mechanizmusok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pozitív énkép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önérvényesítés, 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  <a:effectLst/>
                        </a:rPr>
                        <a:t>asszertivitás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probléma megoldási mintánk ismerete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emberismeret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empátia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értő figyelem, aktív hallgatás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én-üzenetek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együttműködés képessége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hatékony probléma megoldási képesség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- én-állapotok és játszmák ismerete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1F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BB6B62FE-F2C9-44A0-8482-E50F2B7710E7}"/>
              </a:ext>
            </a:extLst>
          </p:cNvPr>
          <p:cNvSpPr txBox="1"/>
          <p:nvPr/>
        </p:nvSpPr>
        <p:spPr>
          <a:xfrm>
            <a:off x="11597268" y="55756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824057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/>
          </p:nvPr>
        </p:nvSpPr>
        <p:spPr>
          <a:solidFill>
            <a:srgbClr val="F1F395"/>
          </a:solidFill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Hat szemüveg modell – Edward de </a:t>
            </a:r>
            <a:r>
              <a:rPr lang="hu-HU" dirty="0" err="1"/>
              <a:t>Bono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>
                <a:solidFill>
                  <a:schemeClr val="bg1"/>
                </a:solidFill>
              </a:rPr>
              <a:t>tények</a:t>
            </a:r>
            <a:r>
              <a:rPr lang="hu-HU" dirty="0"/>
              <a:t>			</a:t>
            </a:r>
            <a:r>
              <a:rPr lang="hu-HU" dirty="0">
                <a:solidFill>
                  <a:srgbClr val="FF0000"/>
                </a:solidFill>
              </a:rPr>
              <a:t>érzések</a:t>
            </a:r>
            <a:r>
              <a:rPr lang="hu-HU" dirty="0"/>
              <a:t>		ellenvetések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>
                <a:solidFill>
                  <a:srgbClr val="FFC91D"/>
                </a:solidFill>
              </a:rPr>
              <a:t>előnyök</a:t>
            </a:r>
            <a:r>
              <a:rPr lang="hu-HU" dirty="0"/>
              <a:t>			</a:t>
            </a:r>
            <a:r>
              <a:rPr lang="hu-HU" dirty="0">
                <a:solidFill>
                  <a:srgbClr val="00B050"/>
                </a:solidFill>
              </a:rPr>
              <a:t>ötletek</a:t>
            </a:r>
            <a:r>
              <a:rPr lang="hu-HU" dirty="0"/>
              <a:t>		</a:t>
            </a:r>
            <a:r>
              <a:rPr lang="hu-HU" dirty="0">
                <a:solidFill>
                  <a:schemeClr val="accent1"/>
                </a:solidFill>
              </a:rPr>
              <a:t>folyamat</a:t>
            </a:r>
          </a:p>
          <a:p>
            <a:pPr marL="0" indent="0" algn="ctr">
              <a:buNone/>
            </a:pPr>
            <a:r>
              <a:rPr lang="hu-HU" sz="1200" dirty="0"/>
              <a:t>Hat gondolkodó szemüveg: a párhuzamos gondolkodás hat szakasza. </a:t>
            </a:r>
          </a:p>
          <a:p>
            <a:pPr marL="0" indent="0" algn="ctr">
              <a:buNone/>
            </a:pPr>
            <a:r>
              <a:rPr lang="hu-HU" sz="1200" dirty="0" err="1"/>
              <a:t>In</a:t>
            </a:r>
            <a:r>
              <a:rPr lang="hu-HU" sz="1200" dirty="0"/>
              <a:t>: E. de </a:t>
            </a:r>
            <a:r>
              <a:rPr lang="hu-HU" sz="1200" dirty="0" err="1"/>
              <a:t>Bono</a:t>
            </a:r>
            <a:r>
              <a:rPr lang="hu-HU" sz="1200" dirty="0"/>
              <a:t> (2005): Tanítsd meg önmagad gondolkodni. Budapest, HVG Kiadó</a:t>
            </a:r>
          </a:p>
        </p:txBody>
      </p:sp>
      <p:pic>
        <p:nvPicPr>
          <p:cNvPr id="39" name="Kép 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80" y="1294506"/>
            <a:ext cx="2596015" cy="937249"/>
          </a:xfrm>
          <a:prstGeom prst="rect">
            <a:avLst/>
          </a:prstGeom>
          <a:noFill/>
          <a:ln w="25400" cmpd="thinThick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40" name="Kép 39"/>
          <p:cNvPicPr/>
          <p:nvPr/>
        </p:nvPicPr>
        <p:blipFill>
          <a:blip r:embed="rId3" cstate="print"/>
          <a:srcRect t="29210" b="25430"/>
          <a:stretch>
            <a:fillRect/>
          </a:stretch>
        </p:blipFill>
        <p:spPr bwMode="auto">
          <a:xfrm>
            <a:off x="4857475" y="1294507"/>
            <a:ext cx="2209752" cy="1061235"/>
          </a:xfrm>
          <a:prstGeom prst="rect">
            <a:avLst/>
          </a:prstGeom>
          <a:noFill/>
          <a:ln w="25400" cmpd="thinThick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41" name="Kép 4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0607" y="1200945"/>
            <a:ext cx="1629225" cy="1248357"/>
          </a:xfrm>
          <a:prstGeom prst="rect">
            <a:avLst/>
          </a:prstGeom>
          <a:noFill/>
          <a:ln w="25400" cmpd="thinThick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42" name="Kép 4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8080" y="3461470"/>
            <a:ext cx="2307707" cy="893553"/>
          </a:xfrm>
          <a:prstGeom prst="rect">
            <a:avLst/>
          </a:prstGeom>
          <a:noFill/>
          <a:ln w="25400" cmpd="thinThick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43" name="Kép 42" descr="szem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8525" y="3261746"/>
            <a:ext cx="2098702" cy="106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Kép 4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0607" y="3283023"/>
            <a:ext cx="2123853" cy="1048537"/>
          </a:xfrm>
          <a:prstGeom prst="rect">
            <a:avLst/>
          </a:prstGeom>
          <a:noFill/>
          <a:ln w="25400" cmpd="thinThick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CD255DFF-CAE8-481B-861C-486AFB81C37B}"/>
              </a:ext>
            </a:extLst>
          </p:cNvPr>
          <p:cNvSpPr txBox="1"/>
          <p:nvPr/>
        </p:nvSpPr>
        <p:spPr>
          <a:xfrm>
            <a:off x="11563815" y="578748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3015016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/>
          </p:nvPr>
        </p:nvSpPr>
        <p:spPr>
          <a:xfrm>
            <a:off x="838080" y="0"/>
            <a:ext cx="10515240" cy="6858000"/>
          </a:xfrm>
          <a:solidFill>
            <a:srgbClr val="F1F395"/>
          </a:solidFill>
        </p:spPr>
        <p:txBody>
          <a:bodyPr/>
          <a:lstStyle/>
          <a:p>
            <a:pPr marL="0" indent="0">
              <a:buNone/>
            </a:pPr>
            <a:endParaRPr lang="hu-HU" sz="1600" b="1" dirty="0"/>
          </a:p>
          <a:p>
            <a:pPr marL="0" indent="0">
              <a:buNone/>
            </a:pPr>
            <a:endParaRPr lang="hu-HU" sz="1600" b="1" dirty="0"/>
          </a:p>
          <a:p>
            <a:pPr marL="0" indent="0">
              <a:buNone/>
            </a:pPr>
            <a:r>
              <a:rPr lang="hu-HU" sz="1600" b="1" u="sng" dirty="0"/>
              <a:t>Fehér szemüveg: tények </a:t>
            </a:r>
            <a:endParaRPr lang="hu-HU" sz="1600" u="sng" dirty="0"/>
          </a:p>
          <a:p>
            <a:pPr marL="0" indent="0">
              <a:buNone/>
            </a:pPr>
            <a:r>
              <a:rPr lang="hu-HU" sz="1600" dirty="0"/>
              <a:t>Nincs mellébeszélés, nincs értelmezés, nincsenek ötletek, aggályok: csak a tiszta tényeket gyűjtjük össze. </a:t>
            </a:r>
            <a:r>
              <a:rPr lang="hu-HU" sz="1600" b="1" dirty="0"/>
              <a:t> </a:t>
            </a:r>
            <a:endParaRPr lang="hu-HU" sz="1600" dirty="0"/>
          </a:p>
          <a:p>
            <a:pPr marL="0" indent="0">
              <a:buNone/>
            </a:pPr>
            <a:r>
              <a:rPr lang="hu-HU" sz="1600" b="1" u="sng" dirty="0"/>
              <a:t>Piros szemüveg: érzések </a:t>
            </a:r>
            <a:endParaRPr lang="hu-HU" sz="1600" u="sng" dirty="0"/>
          </a:p>
          <a:p>
            <a:pPr marL="0" indent="0">
              <a:buNone/>
            </a:pPr>
            <a:r>
              <a:rPr lang="hu-HU" sz="1600" dirty="0"/>
              <a:t>Nemcsak a tényleges emóciókat jelentik, hanem mindazt, ami nem racionális: benyomások, intuíciók, sejtések. </a:t>
            </a:r>
            <a:r>
              <a:rPr lang="hu-HU" sz="1600" i="1" dirty="0"/>
              <a:t>„Szerintem az ötlet úgy pocsék, ahogy van”</a:t>
            </a:r>
            <a:r>
              <a:rPr lang="hu-HU" sz="1600" dirty="0"/>
              <a:t> vagy </a:t>
            </a:r>
            <a:r>
              <a:rPr lang="hu-HU" sz="1600" i="1" dirty="0"/>
              <a:t>„Ha ez nem válik be, akkor semmi”</a:t>
            </a:r>
            <a:r>
              <a:rPr lang="hu-HU" sz="1600" dirty="0"/>
              <a:t>. Piros szemüvegben nem kell, nem is szabad indokolni.</a:t>
            </a:r>
          </a:p>
          <a:p>
            <a:pPr marL="0" indent="0">
              <a:buNone/>
            </a:pPr>
            <a:r>
              <a:rPr lang="hu-HU" sz="1600" b="1" u="sng" dirty="0"/>
              <a:t>Fekete szemüveg: ellenvetések </a:t>
            </a:r>
            <a:endParaRPr lang="hu-HU" sz="1600" u="sng" dirty="0"/>
          </a:p>
          <a:p>
            <a:pPr marL="0" indent="0">
              <a:buNone/>
            </a:pPr>
            <a:r>
              <a:rPr lang="hu-HU" sz="1600" dirty="0"/>
              <a:t>Mindenki elmondhatja, milyen aggályai vannak: káros, veszélyes tényezők, rejtett buktatók. Az óvatosság kalapja, a fék.</a:t>
            </a:r>
          </a:p>
          <a:p>
            <a:pPr marL="0" indent="0">
              <a:buNone/>
            </a:pPr>
            <a:r>
              <a:rPr lang="hu-HU" sz="1600" b="1" u="sng" dirty="0"/>
              <a:t>Sárga szemüveg: előnyök </a:t>
            </a:r>
            <a:endParaRPr lang="hu-HU" sz="1600" u="sng" dirty="0"/>
          </a:p>
          <a:p>
            <a:pPr marL="0" indent="0">
              <a:buNone/>
            </a:pPr>
            <a:r>
              <a:rPr lang="hu-HU" sz="1600" dirty="0"/>
              <a:t>A pozitív gondolatok szemüvege. Mindannyian összeszedjük (az ötlet legnagyobb ellenlábasa is!): egy ötlet miért jó, milyen előnyei vannak, mitől fog működni, kinek kedvező, mely vonatkozásokban lesz nyereséges, stb. Az optimizmus szemüvege: nem vak hurráoptimizmus, hanem a tapasztalatokkal megalapozott reményeké.</a:t>
            </a:r>
          </a:p>
          <a:p>
            <a:pPr marL="0" indent="0">
              <a:buNone/>
            </a:pPr>
            <a:r>
              <a:rPr lang="hu-HU" sz="1600" b="1" u="sng" dirty="0"/>
              <a:t>Zöld szemüveg: kreativitás </a:t>
            </a:r>
            <a:endParaRPr lang="hu-HU" sz="1600" u="sng" dirty="0"/>
          </a:p>
          <a:p>
            <a:pPr marL="0" indent="0">
              <a:buNone/>
            </a:pPr>
            <a:r>
              <a:rPr lang="hu-HU" sz="1600" dirty="0"/>
              <a:t>Új utakat keresünk, mindenütt. Ott is, ahol józanész szerint nem is létezhet út. A legképtelenebb ötlet is bedobható. </a:t>
            </a:r>
            <a:r>
              <a:rPr lang="hu-HU" sz="1600" dirty="0">
                <a:sym typeface="Wingdings" panose="05000000000000000000" pitchFamily="2" charset="2"/>
              </a:rPr>
              <a:t> </a:t>
            </a:r>
            <a:r>
              <a:rPr lang="hu-HU" sz="1600" dirty="0"/>
              <a:t>Ha valamelyikkel foglalkozunk: fehér szemüvegben összegyűjtjük a szükséges tényeket, sárgában felkutatjuk a reálisan várható előnyeit, feketében a hátrányait.</a:t>
            </a:r>
            <a:r>
              <a:rPr lang="hu-HU" sz="1600" i="1" dirty="0"/>
              <a:t> </a:t>
            </a:r>
          </a:p>
          <a:p>
            <a:pPr marL="0" indent="0">
              <a:buNone/>
            </a:pPr>
            <a:r>
              <a:rPr lang="hu-HU" sz="1600" b="1" u="sng" dirty="0"/>
              <a:t>Kék szemüveg: folyamat</a:t>
            </a:r>
            <a:endParaRPr lang="hu-HU" sz="1600" u="sng" dirty="0"/>
          </a:p>
          <a:p>
            <a:pPr marL="0" indent="0">
              <a:buNone/>
            </a:pPr>
            <a:r>
              <a:rPr lang="hu-HU" sz="1600" dirty="0"/>
              <a:t>A kereteket biztosítja, összefogja a folyamatot. Kék szemüvegben kezdhetjük az egész megbeszélést, és abban is zárhatjuk le, megállapítva, hova sikerült eljutni. Ebben határozzuk meg, milyen sorrendben vesszük fel a többi szemüveget. Ez biztosítja, hogy amit csinálunk, ne öncélú locsogás legyen, hanem valóban haladás valamilyen irányba.</a:t>
            </a:r>
          </a:p>
          <a:p>
            <a:pPr marL="0" indent="0">
              <a:buNone/>
            </a:pPr>
            <a:r>
              <a:rPr lang="hu-HU" sz="1600" i="1" dirty="0"/>
              <a:t>A szemüvegeket megbeszélés közben lehet többször is cserélgetni, de nagyon fontos, hogy egyazon pillanatban mindenkin egyforma szemüveg legyen. Ehhez kell a fegyelem, amit adott esetben a vezetőnek kell kézben tartania</a:t>
            </a:r>
            <a:r>
              <a:rPr lang="hu-HU" sz="1600" dirty="0"/>
              <a:t>. </a:t>
            </a:r>
          </a:p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3EEA487-1CFA-49B8-AC9D-448F2648D19A}"/>
              </a:ext>
            </a:extLst>
          </p:cNvPr>
          <p:cNvSpPr txBox="1"/>
          <p:nvPr/>
        </p:nvSpPr>
        <p:spPr>
          <a:xfrm>
            <a:off x="11541512" y="61554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471120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649995" y="236863"/>
            <a:ext cx="11027885" cy="11071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 lang="hu-HU" sz="4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lang="hu-HU" sz="4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Stresszkezelés</a:t>
            </a:r>
            <a:r>
              <a:rPr lang="hu-HU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algn="ctr"/>
            <a:r>
              <a:rPr lang="hu-H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Lazarus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és </a:t>
            </a:r>
            <a:r>
              <a:rPr lang="hu-H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Folkman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szerint</a:t>
            </a:r>
          </a:p>
          <a:p>
            <a:pPr algn="ctr"/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</a:p>
        </p:txBody>
      </p:sp>
      <p:sp>
        <p:nvSpPr>
          <p:cNvPr id="297" name="TextShape 2"/>
          <p:cNvSpPr txBox="1"/>
          <p:nvPr/>
        </p:nvSpPr>
        <p:spPr>
          <a:xfrm>
            <a:off x="649995" y="1344059"/>
            <a:ext cx="11027885" cy="52770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0000" tIns="45000" rIns="90000" bIns="45000"/>
          <a:lstStyle/>
          <a:p>
            <a:endParaRPr lang="hu-HU" sz="2000" b="1" u="sng" strike="noStrike" spc="-1" dirty="0"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u-HU" sz="2000" b="1" u="sng" strike="noStrike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Problémaközpontú megküzdés: </a:t>
            </a:r>
            <a:r>
              <a:rPr lang="hu-HU" sz="2000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személy a helyzetre, a problémára összpontosít, hogy megkísérelje azt megváltoztatni, és hogy a jövőben el tudja kerülni.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b="0" strike="noStrike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probléma meghatározása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b="0" strike="noStrike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megoldási alternatívák szisztematikus számbavétele</a:t>
            </a:r>
          </a:p>
          <a:p>
            <a:r>
              <a:rPr lang="hu-HU" sz="2000" b="0" strike="noStrike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 legjobbnak tűnő megoldás kiválasztása és végrehajtása</a:t>
            </a:r>
          </a:p>
          <a:p>
            <a:endParaRPr lang="hu-HU" sz="2000" b="1" u="sng" strike="noStrike" spc="-1" dirty="0"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u-HU" sz="2000" b="1" u="sng" strike="noStrike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Érzelemközpontú megküzdés</a:t>
            </a:r>
          </a:p>
          <a:p>
            <a:r>
              <a:rPr lang="hu-HU" sz="2000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Cél: a személy enyhítse a stresszhelyzet okozta érzelmi reakciókat, megakadályozza a negatív érzelmek elhatalmasodását; akkor is ilyet használ ha a helyzetet nem tudja megváltoztatni.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b="0" strike="noStrike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viselkedéses stratégiák (pl. testmozgás, ivás vagy más drogok, dühkitörés, vigasztalódás barátnál vagy barátnőnél,  stb.)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b="0" strike="noStrike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kognitív stratégiák (pl. „ úgy döntöttem, nem érdemes ezen gyötrődni ...”)</a:t>
            </a:r>
          </a:p>
          <a:p>
            <a:endParaRPr lang="hu-H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9AC3299-FD9D-43D9-96C0-DA1DC0642417}"/>
              </a:ext>
            </a:extLst>
          </p:cNvPr>
          <p:cNvSpPr txBox="1"/>
          <p:nvPr/>
        </p:nvSpPr>
        <p:spPr>
          <a:xfrm>
            <a:off x="11677880" y="5905041"/>
            <a:ext cx="51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689351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305279" y="396571"/>
            <a:ext cx="10635989" cy="1325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24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Megküzdési stratégiák </a:t>
            </a:r>
            <a:r>
              <a:rPr lang="hu-HU" sz="2400" b="1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L</a:t>
            </a:r>
            <a:r>
              <a:rPr lang="hu-HU" sz="2400" b="1" strike="noStrike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azarus</a:t>
            </a:r>
            <a:r>
              <a:rPr lang="hu-HU" sz="24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 és </a:t>
            </a:r>
            <a:r>
              <a:rPr lang="hu-HU" sz="2400" b="1" strike="noStrike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Folkman</a:t>
            </a:r>
            <a:r>
              <a:rPr lang="hu-HU" sz="24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 szerint</a:t>
            </a:r>
          </a:p>
        </p:txBody>
      </p:sp>
      <p:sp>
        <p:nvSpPr>
          <p:cNvPr id="246" name="TextShape 2"/>
          <p:cNvSpPr txBox="1"/>
          <p:nvPr/>
        </p:nvSpPr>
        <p:spPr>
          <a:xfrm>
            <a:off x="305279" y="1481959"/>
            <a:ext cx="10635989" cy="51764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konfrontáció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problémával való </a:t>
            </a:r>
            <a:r>
              <a:rPr lang="hu-H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szembehelyezkedés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aktív megküzdés;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eltávolodás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 helyzettől való érzelmi és mentális távolságtartás; c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élja: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energiát gyűjteni a további megküzdéshez;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érzelmek és viselkedés szabályozása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megtalálni az adott helyzet megoldását legjobban segítő érzelmi kifejezésmódot és viselkedést;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társas támogatás keresése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 társas környezet részéről rendelkezésre álló erőforrások, támogatások keresése és kihasználása;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felelősség vállalása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az észlelt, tulajdonított kontroll vállalása kerül előtérbe;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problémamegoldás-tervezés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kifejezetten kognitív, racionális stratégia; azoknak a lehetőségeknek a kiértékelését jelenti, amelyek a helyzet megoldását elősegíthetik;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elkerülés-menekülés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nem vállalja a konfrontációt, kilép a szituációból;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pozitív jelentés keresése</a:t>
            </a:r>
            <a:r>
              <a:rPr lang="hu-H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 negatív jelentésű eseményt kihívásként, bizonyos szempontból pozitívként értékeli;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0BDCBED-6CE4-4C84-AD98-224C38013D13}"/>
              </a:ext>
            </a:extLst>
          </p:cNvPr>
          <p:cNvSpPr txBox="1"/>
          <p:nvPr/>
        </p:nvSpPr>
        <p:spPr>
          <a:xfrm>
            <a:off x="11215171" y="57177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3044487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TEMATIKA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0" algn="just">
              <a:lnSpc>
                <a:spcPct val="100000"/>
              </a:lnSpc>
              <a:buClr>
                <a:srgbClr val="EEC85E"/>
              </a:buClr>
              <a:buSzPct val="70000"/>
            </a:pPr>
            <a:endParaRPr lang="hu-HU" b="1" spc="-1" dirty="0"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EEC85E"/>
              </a:buClr>
              <a:buSzPct val="70000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1. Élménybeszámoló </a:t>
            </a:r>
          </a:p>
          <a:p>
            <a:pPr marL="360" algn="just">
              <a:lnSpc>
                <a:spcPct val="100000"/>
              </a:lnSpc>
              <a:buClr>
                <a:srgbClr val="EEC85E"/>
              </a:buClr>
              <a:buSzPct val="70000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 sajátélményű helyzetek az egészségügyi ellátásban 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szakember-páciens helyzetek, melyek kibillentettek +/- irányba</a:t>
            </a:r>
          </a:p>
          <a:p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2. Cselekvéseink mozgatórugói </a:t>
            </a:r>
          </a:p>
          <a:p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 Elhárító, énvédő mechanizmusok</a:t>
            </a:r>
          </a:p>
          <a:p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4. Megküzdési stratégiák nem várt, vagy nehéz helyzetekben</a:t>
            </a:r>
          </a:p>
          <a:p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5. Összegzés, én(tér)kép</a:t>
            </a:r>
          </a:p>
          <a:p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3747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438314"/>
            <a:ext cx="5254525" cy="607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01B8624-6997-4B42-861B-2A392EA2A36F}"/>
              </a:ext>
            </a:extLst>
          </p:cNvPr>
          <p:cNvSpPr txBox="1"/>
          <p:nvPr/>
        </p:nvSpPr>
        <p:spPr>
          <a:xfrm>
            <a:off x="11710930" y="57838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908238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24417" y="931896"/>
            <a:ext cx="8238699" cy="44206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180590" algn="l"/>
              </a:tabLst>
            </a:pPr>
            <a:r>
              <a:rPr lang="hu-HU" sz="16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KULCSFOGALMAK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180590" algn="l"/>
              </a:tabLst>
            </a:pPr>
            <a:r>
              <a:rPr lang="hu-H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Bizalom! 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à"/>
              <a:tabLst>
                <a:tab pos="2180590" algn="l"/>
              </a:tabLst>
            </a:pPr>
            <a:r>
              <a:rPr lang="hu-H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együttműködési hajlandóság (páciens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betartja-e a tanácsokat, kiváltja-e, beszedi-e a felírt gyógyszereket?)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u-H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Gondoskodás! </a:t>
            </a:r>
            <a:r>
              <a:rPr lang="hu-H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páciens gondolatainak befolyásolása a betegségről kezelésről 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(kognitív gondoskodás)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kellemetlen érzelmek csökkentése: támogatás, együttérzés, 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megnyugtatás (érzelmi gondoskodás) 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78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27797" y="186656"/>
            <a:ext cx="11068334" cy="7386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b="1" u="sng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Páciens-központú kommunikációs technikák, eszközök</a:t>
            </a:r>
            <a:endParaRPr lang="hu-HU" u="sng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(elvárt készségek, kompetenciák az </a:t>
            </a:r>
            <a:r>
              <a:rPr lang="hu-HU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eü</a:t>
            </a: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Szakdolgozóval szemben, az ügyfél szemszögéből)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hu-HU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aktív hallgatás</a:t>
            </a: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(= értő figyelem + visszacsatolás, kérdezéstechnika) 	és ≠ egyetértés!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hu-HU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empátia</a:t>
            </a: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 ≠ szimpátia)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hu-HU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FNE</a:t>
            </a: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(feltétel nélküli elfogadás)	</a:t>
            </a: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</a:t>
            </a: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ítéletmentesség (nem ítélkezem)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		</a:t>
            </a: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nem-minősítés (nem alkotok/nyilvánítok véleményt)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 </a:t>
            </a: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figyelembe veszi a kliens reakciójának, viselkedésének hátterét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(fellelt állapotok, események, környezeti tényezők, mentális és egyéb korlátok, stb.)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b="1" u="sng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Kommunikációs keret</a:t>
            </a:r>
            <a:endParaRPr lang="hu-HU" u="sng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felismeri a helyzetet (kommunikációt kezdeményez)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azonosítja a tényezőket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megérti a klienst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kezeli a helyzetet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őszinte, nyílt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teret ad és határokat szab a kommunikációnak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készséges, gondoskodó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megfelelő tudással bír és aszerint cselekszik, kommunikál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könnyen elérhető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tiszteli a másik fél idejét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NewRomanPSMT"/>
              <a:buChar char="-"/>
            </a:pPr>
            <a:r>
              <a:rPr lang="hu-HU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jó hírnév</a:t>
            </a:r>
          </a:p>
        </p:txBody>
      </p:sp>
    </p:spTree>
    <p:extLst>
      <p:ext uri="{BB962C8B-B14F-4D97-AF65-F5344CB8AC3E}">
        <p14:creationId xmlns:p14="http://schemas.microsoft.com/office/powerpoint/2010/main" val="3097749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2189408" y="991674"/>
          <a:ext cx="8178085" cy="4171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96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Az</a:t>
                      </a:r>
                      <a:r>
                        <a:rPr lang="hu-HU" sz="14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4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eü</a:t>
                      </a:r>
                      <a:r>
                        <a:rPr lang="hu-HU" sz="14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Szakdolgozó 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kommunikációját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(munkáját) nehezítő tényezők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állapotok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készségek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Attitűdök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6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stressz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kimerültség, túlhajszoltság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depresszió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kiégés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időzavar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nyelv, kulturális </a:t>
                      </a:r>
                      <a:r>
                        <a:rPr lang="hu-HU" sz="14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barrierek</a:t>
                      </a: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személyes problémák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szituációs </a:t>
                      </a:r>
                      <a:r>
                        <a:rPr lang="hu-HU" sz="14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stresszorok</a:t>
                      </a: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 hatályos jogszabályok, rendeletek hiányos ismerete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kevés tapasztalat az ellenőri tevékenység során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empátia kifejezésének nehézsége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könnyen frusztrálódás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nem megfelelő kommunikációs készségek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vitatkozó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felhatalmazott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türelmetlen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manipulatív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NewRomanPSMT"/>
                        <a:buChar char="-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negatív érzelmek kinyilvánítása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63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TELJESÍTÉS FELTÉTELEI</a:t>
            </a:r>
            <a:br>
              <a:rPr lang="hu-HU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" algn="just">
              <a:buClr>
                <a:srgbClr val="EEC85E"/>
              </a:buClr>
              <a:buSzPct val="70000"/>
            </a:pPr>
            <a:r>
              <a:rPr lang="hu-HU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- aktív részvétel</a:t>
            </a:r>
          </a:p>
          <a:p>
            <a:pPr marL="360" algn="just">
              <a:lnSpc>
                <a:spcPct val="100000"/>
              </a:lnSpc>
              <a:buClr>
                <a:srgbClr val="EEC85E"/>
              </a:buClr>
              <a:buSzPct val="70000"/>
            </a:pPr>
            <a:r>
              <a:rPr lang="hu-HU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- rendszeres önreflexió 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 következők alapján:</a:t>
            </a:r>
          </a:p>
          <a:p>
            <a:pPr marL="741240" lvl="1" indent="-340920" algn="just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Önismeret, önértékelés</a:t>
            </a:r>
          </a:p>
          <a:p>
            <a:pPr marL="741240" lvl="1" indent="-340920" algn="just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Énvédő mechanizmusok</a:t>
            </a:r>
          </a:p>
          <a:p>
            <a:pPr marL="741240" lvl="1" indent="-340920" algn="just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Konfliktuskezelési stílusom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492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</a:rPr>
              <a:t>AJÁNLOTT IRODALOM</a:t>
            </a:r>
            <a:br>
              <a:rPr lang="hu-HU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Kórházi belső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covid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-kommunikáció: 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  <a:hlinkClick r:id="rId2"/>
              </a:rPr>
              <a:t> </a:t>
            </a:r>
            <a:r>
              <a:rPr lang="hu-HU" sz="10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https://semmelweis.hu/emk/files/2020/06/K%C3%B3rh%C3%A1zi-COVID1_%C3%BAj.pdf</a:t>
            </a:r>
            <a:endParaRPr lang="hu-HU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Kórházi külső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covid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-kommunikáció: 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hu-HU" sz="1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https://semmelweis.hu/emk/files/2020/04/K%C3%B3rh%C3%A1zi_covid_8_%C3%BAj.pdf</a:t>
            </a:r>
            <a:endParaRPr lang="hu-HU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dr.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Mina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András: Kommunikáció az egészségügyben – jogi vonatkozások.</a:t>
            </a:r>
            <a:r>
              <a:rPr lang="hu-HU" sz="14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hu-H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In: Orvosi hetilap 2016, 157. évf. 17. szám, pp. 675-679.</a:t>
            </a:r>
          </a:p>
          <a:p>
            <a:pPr marL="342900" lvl="0" indent="-342900">
              <a:buFont typeface="+mj-lt"/>
              <a:buAutoNum type="arabicPeriod"/>
            </a:pP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A hatékony segítői kommunikáció. Szociális és Gyermekvédelmi Főigazgatóság 2016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In: https://docplayer.hu/105895313-Szocialis-es-gyermekvedelmi-foigazgatosag-a-hatekony-segitoi-kommunikacio.html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Dr. Belső Nóra: Életciklusok és hangulatzavarok. Hogyan küzdjünk meg életünk hullámvölgyeivel? HVG Könyvek Budapest, 2020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Dr.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Bagdy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Emőke,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Kádás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Annamária, Buda László, Pál Ferenc: Fejben dől el? - Ami rajtunk múlik - és ami nem. Kulcslyuk Kiadó, 2017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Bagdy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Emőke, Buda László, Koltai Mária, Pál Ferenc (Feri atya), Szondy Máté: Az egyensúlyvesztéstől az új egyensúlyig. Erőforrások, útkeresés, megküzdés. Kulcslyuk Kiadó, 2018</a:t>
            </a:r>
          </a:p>
        </p:txBody>
      </p:sp>
    </p:spTree>
    <p:extLst>
      <p:ext uri="{BB962C8B-B14F-4D97-AF65-F5344CB8AC3E}">
        <p14:creationId xmlns:p14="http://schemas.microsoft.com/office/powerpoint/2010/main" val="134245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Énünk és szükségleteink</a:t>
            </a:r>
            <a:endParaRPr lang="hu-HU" dirty="0"/>
          </a:p>
        </p:txBody>
      </p:sp>
      <p:pic>
        <p:nvPicPr>
          <p:cNvPr id="4" name="Picture 2" descr="masl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47" y="1825625"/>
            <a:ext cx="5388506" cy="4351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5830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ÉNKÉP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-340920">
              <a:lnSpc>
                <a:spcPct val="100000"/>
              </a:lnSpc>
            </a:pPr>
            <a:endParaRPr lang="hu-H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0920">
              <a:lnSpc>
                <a:spcPct val="100000"/>
              </a:lnSpc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Énkép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: az ember elképzelése saját magáról</a:t>
            </a:r>
          </a:p>
          <a:p>
            <a:pPr indent="-340920">
              <a:lnSpc>
                <a:spcPct val="100000"/>
              </a:lnSpc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Énképeink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:	Múltbéli én:	Ki voltam?</a:t>
            </a:r>
          </a:p>
          <a:p>
            <a:pPr>
              <a:lnSpc>
                <a:spcPct val="100000"/>
              </a:lnSpc>
              <a:buClr>
                <a:srgbClr val="EEC85E"/>
              </a:buClr>
              <a:buSzPct val="70000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hu-H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Jelenbeli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én : 	Ki vagyok most?</a:t>
            </a:r>
          </a:p>
          <a:p>
            <a:pPr>
              <a:lnSpc>
                <a:spcPct val="100000"/>
              </a:lnSpc>
              <a:buClr>
                <a:srgbClr val="EEC85E"/>
              </a:buClr>
              <a:buSzPct val="70000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		Jövőbeli én: 	Mivé válhatok?</a:t>
            </a:r>
          </a:p>
          <a:p>
            <a:pPr indent="-340920" algn="just">
              <a:lnSpc>
                <a:spcPct val="100000"/>
              </a:lnSpc>
            </a:pP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Ki vagyok? Milyen vagyok?</a:t>
            </a: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0920" algn="just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Saját személyiségünk és viselkedési szabályaink ismerete</a:t>
            </a:r>
          </a:p>
          <a:p>
            <a:pPr indent="-340920" algn="just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Mindazon tulajdonságok összessége, melyeket önmagunkra vonatkoztatunk környezetünk megfogalmazott vagy jelzett véleménye alapján</a:t>
            </a:r>
          </a:p>
          <a:p>
            <a:pPr indent="-340920" algn="just">
              <a:lnSpc>
                <a:spcPct val="100000"/>
              </a:lnSpc>
              <a:buClr>
                <a:srgbClr val="EEC85E"/>
              </a:buClr>
              <a:buSzPct val="70000"/>
              <a:buFont typeface="Wingdings" charset="2"/>
              <a:buChar char="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Az embernek áttekintése van saját személyisége összetevőiről, határairól és lehetőségeiről, betekintése van viselkedésének rugóiba, hátterébe, motívumrendszerébe, és meg tudja ítélni az emberi kapcsolatokban játszott szerepét, hatását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867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Önismereti kerék</a:t>
            </a:r>
            <a:endParaRPr lang="hu-HU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3585148" y="1690688"/>
            <a:ext cx="5021704" cy="41554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84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u="sng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Hiányos önismereti kerék - változatok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Értelmezés – cselekvés: 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Ilyen esetekben ítélkezünk, feltételezünk, határozott véleményünk van és ezek szerint cselekszünk. Azonban nem tisztázzuk és nem tudatosítjuk érzéseinket és szándékainkat.</a:t>
            </a: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Vannak olyan emberek, akik rendszeresen ezt a sémát használják – magabiztosak, aktívak, sokszor önteltek. Értetlenül szemlélik, ha elfordulnak tőlük és nem értik az okát.</a:t>
            </a: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 </a:t>
            </a: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Értelmezés – érzés – cselekvés: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Ilyen esetekben az ember sokat foglalkozik saját érzéseivel, sokat töpreng és ezek hatására cselekszik. Azonban a külvilágot, mások szükségleteit, szándékait, érzéseit nem veszi figyelembe. Távol tartja magát a valóságtól; nő a jelentősége az én világának; mindez torzítja a személyiséget.</a:t>
            </a:r>
          </a:p>
          <a:p>
            <a:pPr>
              <a:spcAft>
                <a:spcPts val="0"/>
              </a:spcAft>
            </a:pP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Érzékelés – érzés – cselekvés: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Ilyen esetekben kimarad az értelmezés (a gondolkodás), és a hozzá kapcsolódó szándék. Ilyenkor az ember csak érzelmileg reagál az érzetekre; érzelemből, indulatból cselekszik. Később eljut ugyan a belátásig, megbánásig, aztán újra kezdődik az egész.</a:t>
            </a:r>
          </a:p>
          <a:p>
            <a:pPr>
              <a:spcAft>
                <a:spcPts val="0"/>
              </a:spcAft>
            </a:pP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Értelmezés – érzés: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Ilyen esetekben az ember sokat gondolkodik, el van foglalva az érzéseivel;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gondolatilag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FreeSans"/>
              </a:rPr>
              <a:t> és lelkileg gazdag, azonban elmarad a szándék a cselekvésre és maga a cselekvés is. Az ember inaktív marad. </a:t>
            </a:r>
            <a:endParaRPr lang="hu-HU" dirty="0">
              <a:effectLst/>
              <a:latin typeface="Verdana" panose="020B0604030504040204" pitchFamily="34" charset="0"/>
              <a:ea typeface="Verdana" panose="020B0604030504040204" pitchFamily="34" charset="0"/>
              <a:cs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371837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3296</Words>
  <Application>Microsoft Office PowerPoint</Application>
  <PresentationFormat>Szélesvásznú</PresentationFormat>
  <Paragraphs>338</Paragraphs>
  <Slides>33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TimesNewRomanPSMT</vt:lpstr>
      <vt:lpstr>Verdana</vt:lpstr>
      <vt:lpstr>Wingdings</vt:lpstr>
      <vt:lpstr>Office-téma</vt:lpstr>
      <vt:lpstr>INSTANT ÉN
gyakorlat Campus kredit</vt:lpstr>
      <vt:lpstr>A KURZUS CÉLJA</vt:lpstr>
      <vt:lpstr>TEMATIKA</vt:lpstr>
      <vt:lpstr>TELJESÍTÉS FELTÉTELEI </vt:lpstr>
      <vt:lpstr>AJÁNLOTT IRODALOM </vt:lpstr>
      <vt:lpstr>Énünk és szükségleteink</vt:lpstr>
      <vt:lpstr>ÉNKÉP</vt:lpstr>
      <vt:lpstr>Önismereti kerék</vt:lpstr>
      <vt:lpstr>Hiányos önismereti kerék - változatok</vt:lpstr>
      <vt:lpstr>Énvédő (elhárító) mechanizmusok
(Anna Freud)</vt:lpstr>
      <vt:lpstr>JOHARI-ABLAK 
Joseph Luft és Harrington Ingham (Joe és Harry), 1955 → Johari
(vizuális önismereti modell; a személyiség, az általános és helyi kultúra, a szituáció és a másokhoz fűződő kapcsolatok kölcsönös függőségét mutatja be)</vt:lpstr>
      <vt:lpstr>PowerPoint-bemutató</vt:lpstr>
      <vt:lpstr>A konfliktusok  forrása és típusai  Moore szerint (a konfliktusok oka alapján) </vt:lpstr>
      <vt:lpstr>Konfliktusmegoldási stratégiák
a Thomas-Killmann modell szerint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INSTANT ÉN
gyakorlat Campus kredit</dc:title>
  <dc:creator>Placibo</dc:creator>
  <cp:lastModifiedBy>Révai László</cp:lastModifiedBy>
  <cp:revision>3</cp:revision>
  <dcterms:created xsi:type="dcterms:W3CDTF">2021-06-14T15:28:17Z</dcterms:created>
  <dcterms:modified xsi:type="dcterms:W3CDTF">2025-10-11T05:58:42Z</dcterms:modified>
</cp:coreProperties>
</file>