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30"/>
  </p:notesMasterIdLst>
  <p:sldIdLst>
    <p:sldId id="256" r:id="rId4"/>
    <p:sldId id="266" r:id="rId5"/>
    <p:sldId id="269" r:id="rId6"/>
    <p:sldId id="267" r:id="rId7"/>
    <p:sldId id="257" r:id="rId8"/>
    <p:sldId id="268" r:id="rId9"/>
    <p:sldId id="265" r:id="rId10"/>
    <p:sldId id="273" r:id="rId11"/>
    <p:sldId id="271" r:id="rId12"/>
    <p:sldId id="274" r:id="rId13"/>
    <p:sldId id="270" r:id="rId14"/>
    <p:sldId id="275" r:id="rId15"/>
    <p:sldId id="272" r:id="rId16"/>
    <p:sldId id="277" r:id="rId17"/>
    <p:sldId id="276" r:id="rId18"/>
    <p:sldId id="278" r:id="rId19"/>
    <p:sldId id="279" r:id="rId20"/>
    <p:sldId id="280" r:id="rId21"/>
    <p:sldId id="369" r:id="rId22"/>
    <p:sldId id="370" r:id="rId23"/>
    <p:sldId id="379" r:id="rId24"/>
    <p:sldId id="380" r:id="rId25"/>
    <p:sldId id="381" r:id="rId26"/>
    <p:sldId id="382" r:id="rId27"/>
    <p:sldId id="383" r:id="rId28"/>
    <p:sldId id="282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8F"/>
    <a:srgbClr val="0D3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9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DD488-2528-4F6E-BA53-F70F3175161B}" type="datetimeFigureOut">
              <a:rPr lang="hu-HU" smtClean="0"/>
              <a:t>2023. 10. 05.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D3941-CE9B-47D5-8784-255DA036B1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645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2FCA68-5EC1-409F-8805-D48A91092C03}" type="slidenum">
              <a:rPr lang="hu-HU" altLang="hu-HU"/>
              <a:pPr/>
              <a:t>19</a:t>
            </a:fld>
            <a:endParaRPr lang="hu-HU" altLang="hu-HU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9519F2F4-D4C9-4A19-92D8-D77A04A08277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19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6005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9752A2-8F8C-405F-97F8-6B345429C0FD}" type="slidenum">
              <a:rPr lang="hu-HU" altLang="hu-HU"/>
              <a:pPr/>
              <a:t>20</a:t>
            </a:fld>
            <a:endParaRPr lang="hu-HU" altLang="hu-HU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99439229-DF4C-4FE9-8A5D-7C1865FA38F5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20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2515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0E1566-DBBA-4A88-85E8-C063D31B34E8}" type="slidenum">
              <a:rPr lang="hu-HU" altLang="hu-HU"/>
              <a:pPr/>
              <a:t>21</a:t>
            </a:fld>
            <a:endParaRPr lang="hu-HU" altLang="hu-HU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CD179EA0-E29B-4DD3-9C77-1BA72F8C8394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21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093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9449EA-3074-4E8F-92E5-5620D2749619}" type="slidenum">
              <a:rPr lang="hu-HU" altLang="hu-HU"/>
              <a:pPr/>
              <a:t>22</a:t>
            </a:fld>
            <a:endParaRPr lang="hu-HU" altLang="hu-HU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9D6C1CB-4863-4C4A-8633-4E2A0D290132}" type="slidenum">
              <a:rPr lang="hu-HU" altLang="hu-H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22</a:t>
            </a:fld>
            <a:endParaRPr lang="hu-HU" altLang="hu-H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0578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166" y="3765175"/>
            <a:ext cx="4549588" cy="1806669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41" y="5571845"/>
            <a:ext cx="3070412" cy="120575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07138" cy="410901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F44A-3D5B-44E2-8D13-C6C214CA7260}" type="datetimeFigureOut">
              <a:rPr lang="hu-HU"/>
              <a:pPr>
                <a:defRPr/>
              </a:pPr>
              <a:t>2023. 10. 05.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41D17-AE98-46C7-83B4-5AE370B500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12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52468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365125"/>
            <a:ext cx="5800725" cy="552468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D3FA-969D-4A87-8E46-A0FA7F7FBBC3}" type="datetimeFigureOut">
              <a:rPr lang="hu-HU"/>
              <a:pPr>
                <a:defRPr/>
              </a:pPr>
              <a:t>2023. 10. 05.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7FFD-9F79-4432-AFA8-6C9060D351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27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89209" cy="40821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EC5B5-EBD4-4091-8C8E-03E72A4AAA0C}" type="datetimeFigureOut">
              <a:rPr lang="hu-HU"/>
              <a:pPr>
                <a:defRPr/>
              </a:pPr>
              <a:t>2023. 10. 05.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CE40-EA12-44B5-91E2-39CE21043C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394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62477"/>
            <a:ext cx="7886700" cy="135423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51E6-76D2-4074-B5E6-DBE44F7A7810}" type="datetimeFigureOut">
              <a:rPr lang="hu-HU"/>
              <a:pPr>
                <a:defRPr/>
              </a:pPr>
              <a:t>2023. 10. 05.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EB2F0-4E8D-4BAE-828E-AECD2329D4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37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53703" cy="41179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179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2DAE-1EB3-4582-A8A8-86AF96DCCBBB}" type="datetimeFigureOut">
              <a:rPr lang="hu-HU"/>
              <a:pPr>
                <a:defRPr/>
              </a:pPr>
              <a:t>2023. 10. 05.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5C0B-BE7B-40BC-A36C-0BCA66F776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18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38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6200" cy="3438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91722-EACF-42F5-90BB-41010EDB779A}" type="datetimeFigureOut">
              <a:rPr lang="hu-HU"/>
              <a:pPr>
                <a:defRPr/>
              </a:pPr>
              <a:t>2023. 10. 05.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870A-A3F8-4200-A9FD-314FD38137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245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82C3D-879B-4918-BA94-42C42322BE64}" type="datetimeFigureOut">
              <a:rPr lang="hu-HU"/>
              <a:pPr>
                <a:defRPr/>
              </a:pPr>
              <a:t>2023. 10. 05.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C72EC-AEB5-4C44-BDCD-CBC611237B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40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C00B-58A1-4E38-A194-59AAFCC9FC6F}" type="datetimeFigureOut">
              <a:rPr lang="hu-HU"/>
              <a:pPr>
                <a:defRPr/>
              </a:pPr>
              <a:t>2023. 10. 05.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F778-9E61-4BF4-B09A-F53E75C9A0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16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13A8-0FCD-4CAA-A865-8B75868008A8}" type="datetimeFigureOut">
              <a:rPr lang="hu-HU"/>
              <a:pPr>
                <a:defRPr/>
              </a:pPr>
              <a:t>2023. 10. 05.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F8CF-DE82-41CE-8ADB-D1310FE1F3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46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CEB87-BDBC-4E21-B03E-0C0150B52243}" type="datetimeFigureOut">
              <a:rPr lang="hu-HU"/>
              <a:pPr>
                <a:defRPr/>
              </a:pPr>
              <a:t>2023. 10. 05.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1FFA-089A-4B97-AA84-EDF6AAB463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2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BEC31-F725-42C4-B7E9-5E47BC089304}" type="datetimeFigureOut">
              <a:rPr lang="hu-HU"/>
              <a:pPr>
                <a:defRPr/>
              </a:pPr>
              <a:t>2023. 10. 05.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20C2D2-82D9-4E1A-9E25-22B37EF11A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6000" b="1" kern="1200" dirty="0">
          <a:solidFill>
            <a:srgbClr val="0D386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rgbClr val="0D3862"/>
          </a:solidFill>
          <a:latin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hu-HU" sz="3200" i="1" kern="1200" dirty="0">
          <a:solidFill>
            <a:srgbClr val="0D3862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zövegdoboz 1"/>
          <p:cNvSpPr txBox="1">
            <a:spLocks noChangeArrowheads="1"/>
          </p:cNvSpPr>
          <p:nvPr/>
        </p:nvSpPr>
        <p:spPr bwMode="auto">
          <a:xfrm>
            <a:off x="93370" y="1526462"/>
            <a:ext cx="584261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6600" i="1" dirty="0">
                <a:solidFill>
                  <a:schemeClr val="bg1"/>
                </a:solidFill>
              </a:rPr>
              <a:t>Speciális igényű hallgatók  jogai és lehetőségei a PTE-n</a:t>
            </a:r>
          </a:p>
          <a:p>
            <a:pPr eaLnBrk="1" hangingPunct="1"/>
            <a:endParaRPr lang="hu-HU" altLang="hu-HU" sz="6600" i="1" dirty="0">
              <a:solidFill>
                <a:schemeClr val="bg1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0D0FF8D-B770-3161-C87B-336E7081D5FD}"/>
              </a:ext>
            </a:extLst>
          </p:cNvPr>
          <p:cNvSpPr txBox="1"/>
          <p:nvPr/>
        </p:nvSpPr>
        <p:spPr>
          <a:xfrm>
            <a:off x="93370" y="6327776"/>
            <a:ext cx="206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Magdali Csaba </a:t>
            </a:r>
          </a:p>
        </p:txBody>
      </p:sp>
    </p:spTree>
  </p:cSld>
  <p:clrMapOvr>
    <a:masterClrMapping/>
  </p:clrMapOvr>
  <p:transition spd="med" advClick="0" advTm="1000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710FD3-C206-C1BD-A1D8-EAC43122B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5193"/>
            <a:ext cx="7789209" cy="408211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 Nemzeti felsőoktatásról szóló 2011. évi CCIV. törvény egyes rendelkezéseinek végrehajtásáról szóló 87/2015. (IV. 9.) Korm. Rendelete</a:t>
            </a:r>
          </a:p>
          <a:p>
            <a:pPr marL="0" indent="0" rtl="0">
              <a:spcBef>
                <a:spcPts val="100"/>
              </a:spcBef>
              <a:spcAft>
                <a:spcPts val="0"/>
              </a:spcAft>
              <a:buNone/>
            </a:pPr>
            <a:endParaRPr lang="hu-HU" b="0" dirty="0">
              <a:effectLst/>
            </a:endParaRPr>
          </a:p>
          <a:p>
            <a:pPr indent="457200"/>
            <a:r>
              <a:rPr lang="hu-HU" sz="2400" dirty="0"/>
              <a:t>62. § A mentességekről</a:t>
            </a:r>
          </a:p>
          <a:p>
            <a:pPr indent="457200"/>
            <a:r>
              <a:rPr lang="hu-HU" sz="2400" dirty="0"/>
              <a:t>63. § Az elfogadható igazolásokról </a:t>
            </a:r>
          </a:p>
          <a:p>
            <a:pPr indent="457200"/>
            <a:r>
              <a:rPr lang="hu-HU" sz="2400" dirty="0"/>
              <a:t>64. § Intézményi szabályzás területei, </a:t>
            </a:r>
            <a:r>
              <a:rPr lang="hu-HU" sz="2400" dirty="0" err="1"/>
              <a:t>fogyi</a:t>
            </a:r>
            <a:r>
              <a:rPr lang="hu-HU" sz="2400" dirty="0"/>
              <a:t> koordinátor 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96E18461-8C66-C719-D59D-4A77E3BF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4281"/>
          </a:xfrm>
        </p:spPr>
        <p:txBody>
          <a:bodyPr/>
          <a:lstStyle/>
          <a:p>
            <a:r>
              <a:rPr lang="hu-HU" dirty="0"/>
              <a:t>Tanulmányi és vizsgakedvezmények </a:t>
            </a:r>
          </a:p>
        </p:txBody>
      </p:sp>
    </p:spTree>
    <p:extLst>
      <p:ext uri="{BB962C8B-B14F-4D97-AF65-F5344CB8AC3E}">
        <p14:creationId xmlns:p14="http://schemas.microsoft.com/office/powerpoint/2010/main" val="10057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8869AA-87D0-7F31-EC9F-A8A5495E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4281"/>
          </a:xfrm>
        </p:spPr>
        <p:txBody>
          <a:bodyPr/>
          <a:lstStyle/>
          <a:p>
            <a:r>
              <a:rPr lang="hu-HU" dirty="0"/>
              <a:t>Tanulmányi és vizsgakedvezmények 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6A5800E5-760C-04E1-B32A-83518CF0E7B1}"/>
              </a:ext>
            </a:extLst>
          </p:cNvPr>
          <p:cNvSpPr txBox="1">
            <a:spLocks/>
          </p:cNvSpPr>
          <p:nvPr/>
        </p:nvSpPr>
        <p:spPr bwMode="auto">
          <a:xfrm>
            <a:off x="346228" y="1690688"/>
            <a:ext cx="854919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hu-HU" sz="3200" i="1" kern="1200" dirty="0">
                <a:solidFill>
                  <a:srgbClr val="0D3862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2038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038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038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038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hu-HU" sz="1600" dirty="0"/>
              <a:t>Tanulmányi és vizsgakedvezményekkel kapcsolatos eljárási rend TVSZ 79 §</a:t>
            </a:r>
          </a:p>
          <a:p>
            <a:pPr lvl="1" defTabSz="914400">
              <a:lnSpc>
                <a:spcPct val="150000"/>
              </a:lnSpc>
            </a:pPr>
            <a:r>
              <a:rPr lang="hu-HU" sz="1600" dirty="0"/>
              <a:t>a fogyatékossággal élő hallgató szakvélemény alapján kérheti különböző kedvezményeket, a vizsgák alóli részleges vagy teljes felmentését vagy azok más módon történő teljesítésének engedélyezését</a:t>
            </a:r>
          </a:p>
          <a:p>
            <a:pPr lvl="1" defTabSz="914400">
              <a:lnSpc>
                <a:spcPct val="150000"/>
              </a:lnSpc>
            </a:pPr>
            <a:r>
              <a:rPr lang="hu-HU" sz="1600" dirty="0"/>
              <a:t>a kérelmet a kari Tanulmányi Bizottsághoz címezve kell benyújtani a kari Tanulmányi Osztályon. Mellékelni kell a fogyatékosság típusát és mértékét igazoló szakvéleményt. A kérelmet a Tanulmányi Bizottság bírálja el. A Bizottsági tag a kari fogyatékosügyi koordinátor.</a:t>
            </a:r>
          </a:p>
          <a:p>
            <a:pPr lvl="1" defTabSz="914400">
              <a:lnSpc>
                <a:spcPct val="150000"/>
              </a:lnSpc>
            </a:pPr>
            <a:r>
              <a:rPr lang="hu-HU" sz="1600" dirty="0"/>
              <a:t>a TB által hozott határozat ellen, jogorvoslattal lehet élni a Másodfokú Tanulmányi Bizottságnál. Másodfokú   Tanulmányi   Bizottság tagja az intézményi fogyatékosügyi koordinátor </a:t>
            </a:r>
          </a:p>
        </p:txBody>
      </p:sp>
    </p:spTree>
    <p:extLst>
      <p:ext uri="{BB962C8B-B14F-4D97-AF65-F5344CB8AC3E}">
        <p14:creationId xmlns:p14="http://schemas.microsoft.com/office/powerpoint/2010/main" val="200597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2663DE-7A78-2D90-C02B-753964985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TVSZ 80§.3)</a:t>
            </a:r>
          </a:p>
          <a:p>
            <a:pPr marL="0" indent="0" algn="just" fontAlgn="base">
              <a:buNone/>
            </a:pPr>
            <a:r>
              <a:rPr lang="hu-HU" sz="1600" dirty="0">
                <a:solidFill>
                  <a:srgbClr val="203864"/>
                </a:solidFill>
              </a:rPr>
              <a:t>a) írásbeli helyett szóbeli vagy szóbeli helyett írásbeli vizsga alkalmazása,</a:t>
            </a:r>
          </a:p>
          <a:p>
            <a:pPr marL="0" indent="0" algn="just" fontAlgn="base">
              <a:buNone/>
            </a:pPr>
            <a:r>
              <a:rPr lang="hu-HU" sz="1600" dirty="0">
                <a:solidFill>
                  <a:srgbClr val="203864"/>
                </a:solidFill>
              </a:rPr>
              <a:t>b) felkészülési, válaszadási időnél hosszabb idő biztosítása,</a:t>
            </a:r>
          </a:p>
          <a:p>
            <a:pPr marL="0" indent="0" algn="just" fontAlgn="base">
              <a:buNone/>
            </a:pPr>
            <a:r>
              <a:rPr lang="hu-HU" sz="1600" dirty="0">
                <a:solidFill>
                  <a:srgbClr val="203864"/>
                </a:solidFill>
              </a:rPr>
              <a:t>c) fogyatékosságnak megfelelő segédeszközök, berendezési tárgyak alkalmazása,</a:t>
            </a:r>
          </a:p>
          <a:p>
            <a:pPr marL="0" indent="0" algn="just" fontAlgn="base">
              <a:buNone/>
            </a:pPr>
            <a:r>
              <a:rPr lang="hu-HU" sz="1600" dirty="0">
                <a:solidFill>
                  <a:srgbClr val="203864"/>
                </a:solidFill>
              </a:rPr>
              <a:t>d) személyi segítő, jelnyelvi, orális vagy jegyzetelő tolmács biztosítása,</a:t>
            </a:r>
          </a:p>
          <a:p>
            <a:pPr marL="0" indent="0" algn="just" fontAlgn="base">
              <a:buNone/>
            </a:pPr>
            <a:r>
              <a:rPr lang="hu-HU" sz="1600" dirty="0">
                <a:solidFill>
                  <a:srgbClr val="203864"/>
                </a:solidFill>
              </a:rPr>
              <a:t>e) írásban való megjelenítése, audiovizuális szemléltetés, pontírás, nagyítás használatának lehetővé tétele,</a:t>
            </a:r>
          </a:p>
          <a:p>
            <a:pPr marL="0" indent="0" algn="just" fontAlgn="base">
              <a:buNone/>
            </a:pPr>
            <a:r>
              <a:rPr lang="hu-HU" sz="1600" dirty="0">
                <a:solidFill>
                  <a:srgbClr val="203864"/>
                </a:solidFill>
              </a:rPr>
              <a:t>f) várakozási idejének minimálisra csökkentése, a hosszabb időtartamú vizsga több részletben való megtartása, vagy a vizsga helyiségének elhagyása nélküli szünetek alkalmazása,</a:t>
            </a: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B8F67B1B-D30C-5136-65BE-E3FC7F3D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hu-HU" dirty="0"/>
              <a:t>Tanulmányi és vizsgakedvezmények </a:t>
            </a:r>
          </a:p>
        </p:txBody>
      </p:sp>
    </p:spTree>
    <p:extLst>
      <p:ext uri="{BB962C8B-B14F-4D97-AF65-F5344CB8AC3E}">
        <p14:creationId xmlns:p14="http://schemas.microsoft.com/office/powerpoint/2010/main" val="309511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D4495C-9ABB-D921-C889-D8E0C9075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3200" b="0" i="1" u="none" strike="noStrike" kern="1200" cap="none" spc="0" normalizeH="0" baseline="0" noProof="0" dirty="0">
                <a:ln>
                  <a:noFill/>
                </a:ln>
                <a:solidFill>
                  <a:srgbClr val="0D38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TVSZ 80§.3)</a:t>
            </a:r>
          </a:p>
          <a:p>
            <a:pPr marL="0" indent="0" algn="just">
              <a:buNone/>
            </a:pPr>
            <a:endParaRPr lang="hu-HU" sz="1600" dirty="0">
              <a:solidFill>
                <a:srgbClr val="203864"/>
              </a:solidFill>
            </a:endParaRPr>
          </a:p>
          <a:p>
            <a:pPr marL="0" indent="0" algn="just">
              <a:buNone/>
            </a:pPr>
            <a:r>
              <a:rPr lang="hu-HU" sz="1600" dirty="0">
                <a:solidFill>
                  <a:srgbClr val="203864"/>
                </a:solidFill>
              </a:rPr>
              <a:t>g) a kérdések leírása, az elvárások és kérdések tisztázása, a feltett kérdések, utasítások megfogalmazásának pontosítása,</a:t>
            </a:r>
          </a:p>
          <a:p>
            <a:pPr marL="0" indent="0" algn="just">
              <a:buNone/>
            </a:pPr>
            <a:r>
              <a:rPr lang="hu-HU" sz="1600" dirty="0">
                <a:solidFill>
                  <a:srgbClr val="203864"/>
                </a:solidFill>
              </a:rPr>
              <a:t>h) egyéni vizsga engedélyezése,</a:t>
            </a:r>
          </a:p>
          <a:p>
            <a:pPr marL="0" indent="0" algn="just">
              <a:buNone/>
            </a:pPr>
            <a:r>
              <a:rPr lang="hu-HU" sz="1600" dirty="0">
                <a:solidFill>
                  <a:srgbClr val="203864"/>
                </a:solidFill>
              </a:rPr>
              <a:t>i) mentesítés a manuális készségeket igénylő feladatok alól azzal, hogy az elméleti ismeretek megkövetelhetőek,</a:t>
            </a:r>
          </a:p>
          <a:p>
            <a:pPr marL="0" indent="0" algn="just">
              <a:buNone/>
            </a:pPr>
            <a:r>
              <a:rPr lang="hu-HU" sz="1600" dirty="0">
                <a:solidFill>
                  <a:srgbClr val="203864"/>
                </a:solidFill>
              </a:rPr>
              <a:t>j) gyakorlati követelmények alóli részleges vagy teljes felmentés, vagy annak más formában történő teljesítése, illetve </a:t>
            </a:r>
          </a:p>
          <a:p>
            <a:pPr marL="0" indent="0" algn="just">
              <a:buNone/>
            </a:pPr>
            <a:r>
              <a:rPr lang="hu-HU" sz="1600" dirty="0">
                <a:solidFill>
                  <a:srgbClr val="203864"/>
                </a:solidFill>
              </a:rPr>
              <a:t>k) nyelvismeret mérése, vagy annak egy része, illetve szintje alóli mentesítés.</a:t>
            </a:r>
          </a:p>
          <a:p>
            <a:pPr marL="0" indent="0">
              <a:buNone/>
            </a:pPr>
            <a:br>
              <a:rPr lang="hu-HU" sz="1600" dirty="0"/>
            </a:br>
            <a:endParaRPr lang="hu-HU" sz="1600" dirty="0"/>
          </a:p>
          <a:p>
            <a:endParaRPr lang="hu-HU" sz="1600" dirty="0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EE65671C-A802-5D69-3E1C-050A0D69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hu-HU" dirty="0"/>
              <a:t>Tanulmányi és vizsgakedvezmények </a:t>
            </a:r>
          </a:p>
        </p:txBody>
      </p:sp>
    </p:spTree>
    <p:extLst>
      <p:ext uri="{BB962C8B-B14F-4D97-AF65-F5344CB8AC3E}">
        <p14:creationId xmlns:p14="http://schemas.microsoft.com/office/powerpoint/2010/main" val="27887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1CAB4F-91E8-0C11-F3F6-DB9729A45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hu-HU" dirty="0">
                <a:latin typeface="Calibri" panose="020F0502020204030204"/>
              </a:rPr>
              <a:t>TVSZ 80§.</a:t>
            </a:r>
          </a:p>
          <a:p>
            <a:pPr marL="0" indent="0" algn="l" fontAlgn="base">
              <a:buNone/>
            </a:pPr>
            <a:r>
              <a:rPr lang="hu-HU" sz="1600" i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hu-HU" sz="1600" dirty="0">
                <a:solidFill>
                  <a:srgbClr val="203864"/>
                </a:solidFill>
              </a:rPr>
              <a:t>9) hosszabb felkészülési idő legalább 30 %-kal hosszabb</a:t>
            </a:r>
            <a:br>
              <a:rPr lang="hu-HU" sz="1600" dirty="0">
                <a:solidFill>
                  <a:srgbClr val="203864"/>
                </a:solidFill>
              </a:rPr>
            </a:br>
            <a:endParaRPr lang="hu-HU" sz="1600" dirty="0">
              <a:solidFill>
                <a:srgbClr val="203864"/>
              </a:solidFill>
            </a:endParaRPr>
          </a:p>
          <a:p>
            <a:pPr marL="0" indent="0" algn="l" fontAlgn="base">
              <a:buNone/>
            </a:pPr>
            <a:r>
              <a:rPr lang="hu-HU" sz="1600" dirty="0">
                <a:solidFill>
                  <a:srgbClr val="203864"/>
                </a:solidFill>
              </a:rPr>
              <a:t>(11) további vagy más kedvezményt is biztosíthat a hallgató részére.</a:t>
            </a:r>
          </a:p>
          <a:p>
            <a:pPr marL="0" indent="0" fontAlgn="base">
              <a:buNone/>
            </a:pPr>
            <a:r>
              <a:rPr lang="hu-HU" sz="1600" dirty="0">
                <a:solidFill>
                  <a:srgbClr val="203864"/>
                </a:solidFill>
              </a:rPr>
              <a:t>(11a)a fogyatékossággal nem járó egészségkárosodás, krónikus betegség fennállta esetén a szakorvosi vélemény alapján a hallgatót személyre szabott megsegítésben részesítheti.</a:t>
            </a:r>
            <a:br>
              <a:rPr lang="hu-HU" sz="1600" dirty="0">
                <a:solidFill>
                  <a:srgbClr val="203864"/>
                </a:solidFill>
              </a:rPr>
            </a:br>
            <a:br>
              <a:rPr lang="hu-HU" sz="1600" dirty="0">
                <a:solidFill>
                  <a:srgbClr val="203864"/>
                </a:solidFill>
              </a:rPr>
            </a:br>
            <a:r>
              <a:rPr lang="hu-HU" sz="1600" dirty="0">
                <a:solidFill>
                  <a:srgbClr val="203864"/>
                </a:solidFill>
              </a:rPr>
              <a:t>(13) A nyelvvizsga vagy annak egy része, illetve szintje alóli mentesítés megilleti azt a fogyatékossággal  élő  volt  hallgatót,  aki  záróvizsgát  tett  és  hallgatói jogviszonya  megszűnt,  de  a szakképzettség megszerzéséhez szükséges nyelvvizsga kötelezettségét nem teljesítette.</a:t>
            </a:r>
            <a:br>
              <a:rPr lang="hu-HU" sz="1600" dirty="0">
                <a:solidFill>
                  <a:srgbClr val="203864"/>
                </a:solidFill>
              </a:rPr>
            </a:br>
            <a:br>
              <a:rPr lang="hu-HU" sz="1600" dirty="0">
                <a:solidFill>
                  <a:srgbClr val="203864"/>
                </a:solidFill>
              </a:rPr>
            </a:br>
            <a:r>
              <a:rPr lang="hu-HU" sz="1600" dirty="0">
                <a:solidFill>
                  <a:srgbClr val="203864"/>
                </a:solidFill>
              </a:rPr>
              <a:t>(14) A fogyatékkal élő hallgatók részére biztosított kedvezmények betartásáért a dékán felelős.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3FDB8BF6-D4FE-DAB6-7E50-2C131729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hu-HU" dirty="0"/>
              <a:t>Tanulmányi és vizsgakedvezmények </a:t>
            </a:r>
          </a:p>
        </p:txBody>
      </p:sp>
    </p:spTree>
    <p:extLst>
      <p:ext uri="{BB962C8B-B14F-4D97-AF65-F5344CB8AC3E}">
        <p14:creationId xmlns:p14="http://schemas.microsoft.com/office/powerpoint/2010/main" val="332327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7E95A6F-84EB-C08B-E2E5-A5E63185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ct val="100000"/>
              </a:lnSpc>
            </a:pPr>
            <a:r>
              <a:rPr lang="hu-HU" dirty="0"/>
              <a:t>Fogyatékosügyi koordinátorok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E5B7529A-F27E-E347-0DA2-06D0BC80E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89863" cy="4081463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Intézményi fogyatékosügyi koordinátor: Dr. Koller Inez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részt vesz a fogyatékossággal élő hallgatók által benyújtott kérelmek elbírálásában és nyilvántartásában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Kari fogyatékosügyi koordinátor: Magdali Csaba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részt vesz a fogyatékossággal élő hallgatók által benyújtott kérelmek elbírálásában és nyilvántartásában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kapcsolattartás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nyilvántartás</a:t>
            </a: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/>
              <a:t>érdekképviselet</a:t>
            </a:r>
          </a:p>
        </p:txBody>
      </p:sp>
    </p:spTree>
    <p:extLst>
      <p:ext uri="{BB962C8B-B14F-4D97-AF65-F5344CB8AC3E}">
        <p14:creationId xmlns:p14="http://schemas.microsoft.com/office/powerpoint/2010/main" val="410993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6339B5-27EC-DEDA-569C-5B748EF8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Támogató Szolgálat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E85C7E-760D-6F65-BAD6-7E0EBF7C0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hu-HU" sz="2000" dirty="0">
                <a:solidFill>
                  <a:srgbClr val="203864"/>
                </a:solidFill>
              </a:rPr>
              <a:t>A Támogató Szolgálat célja a fogyatékkal élő egyetemi polgárok segítése, önálló életvitelének kialakítása és megkönnyítése elsődlegesen a lakáson kívüli (köz)szolgáltatások, különös tekintettel az oktatási szolgáltatások elérésének segítésével, mindezt az érintettek aktív közreműködésével.</a:t>
            </a:r>
          </a:p>
          <a:p>
            <a:pPr algn="l" fontAlgn="base"/>
            <a:r>
              <a:rPr lang="hu-HU" sz="2000" dirty="0">
                <a:solidFill>
                  <a:srgbClr val="203864"/>
                </a:solidFill>
              </a:rPr>
              <a:t>A szolgálat hozzájárul az egyetemi befogadó társadalmi és fizikai környezet kialakításához szemléletformálással és információ szolgáltatássál. </a:t>
            </a:r>
          </a:p>
          <a:p>
            <a:pPr algn="l" fontAlgn="base"/>
            <a:r>
              <a:rPr lang="hu-HU" sz="2000" dirty="0">
                <a:solidFill>
                  <a:srgbClr val="203864"/>
                </a:solidFill>
              </a:rPr>
              <a:t>Az ellátás hozzájárul a fogyatékosságból eredő hátrányok csökkentéséhez, a társadalmi beilleszkedéshez, az esélyegyenlőség megteremtéséhez, kiemelten a felsőfokú végzettség megszerzéséhez és a munkaerőpiacra való felkészüléshez.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8312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5277E0-5065-5A71-413C-8C9D3D39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Támogató Szolgálat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5405F2-A4C7-5CFD-0AA7-10A113A4A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/>
              <a:t>Szolgáltatások: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Irodai Szolgáltatás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800" dirty="0" err="1"/>
              <a:t>Mentálhigéniés</a:t>
            </a:r>
            <a:r>
              <a:rPr lang="hu-HU" sz="1800" dirty="0"/>
              <a:t> tanácsadás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Szállító szolgálat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Gyógytorna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Tanulás tanulása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Kredites kurzusok "disz"-</a:t>
            </a:r>
            <a:r>
              <a:rPr lang="hu-HU" sz="1800" dirty="0" err="1"/>
              <a:t>eseknek</a:t>
            </a:r>
            <a:endParaRPr lang="hu-HU" sz="180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Gyógypedagógiai segítségnyújtás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800" dirty="0"/>
              <a:t>Készségfejlesztő hangterápia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569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F3CA6E-B4BD-23D4-3D75-36D07F60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Irodai szolgáltatások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2393EA-A00C-0400-B357-8E238B4C8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95" y="1690688"/>
            <a:ext cx="7789209" cy="4082116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hu-HU" sz="1400" dirty="0"/>
              <a:t>Segítségnyújtás tanulmányokkal kapcsolatos ügyintézésben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Információk nyújtása, tanácsadás ügyintézés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Órai jegyzetek digitalizálása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Speciális eszközök kölcsönzése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Könyvtárhasználat segítése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Segítségnyújtás írásos anyagok (pl.: dolgozatok) gépelésében, formázásában, nyomtatásában, stb.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Képi információk szóbeli megjelenítése, táblázat - felolvasás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Szóbeli anyagok, információk írásba foglalása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Angol társalgási csoport szervezése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Fénymásolás, írott szövegek nagyítása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Általános tanulmányi ügyek intézése 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Igény esetén jelnyelvi tolmács biztosítása 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1152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125538"/>
            <a:ext cx="431958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648200" y="3943350"/>
            <a:ext cx="40386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3A71726A-07FC-6CC6-1F86-F666645E3A01}"/>
              </a:ext>
            </a:extLst>
          </p:cNvPr>
          <p:cNvSpPr txBox="1">
            <a:spLocks/>
          </p:cNvSpPr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6000" b="1" kern="1200" dirty="0">
                <a:solidFill>
                  <a:srgbClr val="0D3862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hu-HU" dirty="0"/>
              <a:t>Ez alatt a kollégáim…</a:t>
            </a:r>
          </a:p>
        </p:txBody>
      </p:sp>
      <p:pic>
        <p:nvPicPr>
          <p:cNvPr id="5" name="Kép 4" descr="A képen kerék, Szárazföldi jármű, gumiabroncs, kültéri látható&#10;&#10;Automatikusan generált leírás">
            <a:extLst>
              <a:ext uri="{FF2B5EF4-FFF2-40B4-BE49-F238E27FC236}">
                <a16:creationId xmlns:a16="http://schemas.microsoft.com/office/drawing/2014/main" id="{3C8C5624-EABB-D594-78EC-E889D66691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5" y="2164515"/>
            <a:ext cx="4241437" cy="31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2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02F425-7044-9552-8249-5FDF6611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Hogy mondjuk?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910D77-CCE5-4222-24B3-1B5B6934F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Beszédbuborék: ellipszis 4">
            <a:extLst>
              <a:ext uri="{FF2B5EF4-FFF2-40B4-BE49-F238E27FC236}">
                <a16:creationId xmlns:a16="http://schemas.microsoft.com/office/drawing/2014/main" id="{19502317-626D-A3A3-0544-BDFA9B1B31B2}"/>
              </a:ext>
            </a:extLst>
          </p:cNvPr>
          <p:cNvSpPr/>
          <p:nvPr/>
        </p:nvSpPr>
        <p:spPr>
          <a:xfrm>
            <a:off x="6506027" y="4005410"/>
            <a:ext cx="1229557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Hülye?</a:t>
            </a:r>
          </a:p>
        </p:txBody>
      </p:sp>
      <p:sp>
        <p:nvSpPr>
          <p:cNvPr id="6" name="Beszédbuborék: ellipszis 5">
            <a:extLst>
              <a:ext uri="{FF2B5EF4-FFF2-40B4-BE49-F238E27FC236}">
                <a16:creationId xmlns:a16="http://schemas.microsoft.com/office/drawing/2014/main" id="{F304FA67-44B8-85A2-6D2D-2A6BB49642AF}"/>
              </a:ext>
            </a:extLst>
          </p:cNvPr>
          <p:cNvSpPr/>
          <p:nvPr/>
        </p:nvSpPr>
        <p:spPr>
          <a:xfrm>
            <a:off x="2297190" y="3969085"/>
            <a:ext cx="1543882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Atipikus?</a:t>
            </a:r>
          </a:p>
        </p:txBody>
      </p:sp>
      <p:sp>
        <p:nvSpPr>
          <p:cNvPr id="7" name="Beszédbuborék: ellipszis 6">
            <a:extLst>
              <a:ext uri="{FF2B5EF4-FFF2-40B4-BE49-F238E27FC236}">
                <a16:creationId xmlns:a16="http://schemas.microsoft.com/office/drawing/2014/main" id="{6F73A6CE-7297-9AB6-5887-7D72CCE49956}"/>
              </a:ext>
            </a:extLst>
          </p:cNvPr>
          <p:cNvSpPr/>
          <p:nvPr/>
        </p:nvSpPr>
        <p:spPr>
          <a:xfrm>
            <a:off x="901915" y="2514006"/>
            <a:ext cx="1730568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Speciális?</a:t>
            </a:r>
          </a:p>
        </p:txBody>
      </p:sp>
      <p:sp>
        <p:nvSpPr>
          <p:cNvPr id="8" name="Beszédbuborék: ellipszis 7">
            <a:extLst>
              <a:ext uri="{FF2B5EF4-FFF2-40B4-BE49-F238E27FC236}">
                <a16:creationId xmlns:a16="http://schemas.microsoft.com/office/drawing/2014/main" id="{8FF0777D-1257-18AF-BB5A-FB4865C037AD}"/>
              </a:ext>
            </a:extLst>
          </p:cNvPr>
          <p:cNvSpPr/>
          <p:nvPr/>
        </p:nvSpPr>
        <p:spPr>
          <a:xfrm>
            <a:off x="2883854" y="2764775"/>
            <a:ext cx="1424785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SNI-s? </a:t>
            </a:r>
          </a:p>
        </p:txBody>
      </p:sp>
      <p:sp>
        <p:nvSpPr>
          <p:cNvPr id="9" name="Beszédbuborék: ellipszis 8">
            <a:extLst>
              <a:ext uri="{FF2B5EF4-FFF2-40B4-BE49-F238E27FC236}">
                <a16:creationId xmlns:a16="http://schemas.microsoft.com/office/drawing/2014/main" id="{CD2217D8-03C8-AF0C-A586-8547EB2F0886}"/>
              </a:ext>
            </a:extLst>
          </p:cNvPr>
          <p:cNvSpPr/>
          <p:nvPr/>
        </p:nvSpPr>
        <p:spPr>
          <a:xfrm>
            <a:off x="937247" y="3675142"/>
            <a:ext cx="1047565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Roki</a:t>
            </a:r>
            <a:r>
              <a:rPr lang="hu-HU" dirty="0"/>
              <a:t>?</a:t>
            </a:r>
          </a:p>
        </p:txBody>
      </p:sp>
      <p:sp>
        <p:nvSpPr>
          <p:cNvPr id="10" name="Beszédbuborék: ellipszis 9">
            <a:extLst>
              <a:ext uri="{FF2B5EF4-FFF2-40B4-BE49-F238E27FC236}">
                <a16:creationId xmlns:a16="http://schemas.microsoft.com/office/drawing/2014/main" id="{E6FDBB46-A5AD-D55F-67D2-19AEA8F6A490}"/>
              </a:ext>
            </a:extLst>
          </p:cNvPr>
          <p:cNvSpPr/>
          <p:nvPr/>
        </p:nvSpPr>
        <p:spPr>
          <a:xfrm>
            <a:off x="4896335" y="2531262"/>
            <a:ext cx="1257671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Fogyi</a:t>
            </a:r>
            <a:r>
              <a:rPr lang="hu-HU" dirty="0"/>
              <a:t> ?</a:t>
            </a:r>
          </a:p>
        </p:txBody>
      </p:sp>
      <p:sp>
        <p:nvSpPr>
          <p:cNvPr id="11" name="Beszédbuborék: ellipszis 10">
            <a:extLst>
              <a:ext uri="{FF2B5EF4-FFF2-40B4-BE49-F238E27FC236}">
                <a16:creationId xmlns:a16="http://schemas.microsoft.com/office/drawing/2014/main" id="{E1C24377-AAFB-883E-EC6D-6B5ED5E121F3}"/>
              </a:ext>
            </a:extLst>
          </p:cNvPr>
          <p:cNvSpPr/>
          <p:nvPr/>
        </p:nvSpPr>
        <p:spPr>
          <a:xfrm>
            <a:off x="6281865" y="2618253"/>
            <a:ext cx="1811045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Különleges igényű ?</a:t>
            </a:r>
          </a:p>
        </p:txBody>
      </p:sp>
      <p:sp>
        <p:nvSpPr>
          <p:cNvPr id="12" name="Beszédbuborék: ellipszis 11">
            <a:extLst>
              <a:ext uri="{FF2B5EF4-FFF2-40B4-BE49-F238E27FC236}">
                <a16:creationId xmlns:a16="http://schemas.microsoft.com/office/drawing/2014/main" id="{2F291EE0-6AB4-C0C9-5FDB-363A667053CA}"/>
              </a:ext>
            </a:extLst>
          </p:cNvPr>
          <p:cNvSpPr/>
          <p:nvPr/>
        </p:nvSpPr>
        <p:spPr>
          <a:xfrm>
            <a:off x="634686" y="4632089"/>
            <a:ext cx="2434445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Többlet igényekkel élő? </a:t>
            </a:r>
          </a:p>
        </p:txBody>
      </p:sp>
      <p:sp>
        <p:nvSpPr>
          <p:cNvPr id="13" name="Beszédbuborék: ellipszis 12">
            <a:extLst>
              <a:ext uri="{FF2B5EF4-FFF2-40B4-BE49-F238E27FC236}">
                <a16:creationId xmlns:a16="http://schemas.microsoft.com/office/drawing/2014/main" id="{09E1E4AF-3292-A270-AF4E-FA13D58515C2}"/>
              </a:ext>
            </a:extLst>
          </p:cNvPr>
          <p:cNvSpPr/>
          <p:nvPr/>
        </p:nvSpPr>
        <p:spPr>
          <a:xfrm>
            <a:off x="3492500" y="4524321"/>
            <a:ext cx="3395709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Fogyatékossággal élő?</a:t>
            </a:r>
          </a:p>
        </p:txBody>
      </p:sp>
      <p:sp>
        <p:nvSpPr>
          <p:cNvPr id="14" name="Beszédbuborék: ellipszis 13">
            <a:extLst>
              <a:ext uri="{FF2B5EF4-FFF2-40B4-BE49-F238E27FC236}">
                <a16:creationId xmlns:a16="http://schemas.microsoft.com/office/drawing/2014/main" id="{8E27249A-909D-02CC-68F0-3960159B716C}"/>
              </a:ext>
            </a:extLst>
          </p:cNvPr>
          <p:cNvSpPr/>
          <p:nvPr/>
        </p:nvSpPr>
        <p:spPr>
          <a:xfrm>
            <a:off x="3841072" y="3512360"/>
            <a:ext cx="2834936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Fogyatékkal élő? </a:t>
            </a:r>
          </a:p>
        </p:txBody>
      </p:sp>
      <p:sp>
        <p:nvSpPr>
          <p:cNvPr id="15" name="Beszédbuborék: ellipszis 14">
            <a:extLst>
              <a:ext uri="{FF2B5EF4-FFF2-40B4-BE49-F238E27FC236}">
                <a16:creationId xmlns:a16="http://schemas.microsoft.com/office/drawing/2014/main" id="{F31F96FE-E425-EBD7-CCFF-DFA1CA34E37F}"/>
              </a:ext>
            </a:extLst>
          </p:cNvPr>
          <p:cNvSpPr/>
          <p:nvPr/>
        </p:nvSpPr>
        <p:spPr>
          <a:xfrm>
            <a:off x="3527972" y="2047368"/>
            <a:ext cx="1730568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Sorstárs?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75A3A6D8-A2F7-741E-DE7F-C0A71E0075E3}"/>
              </a:ext>
            </a:extLst>
          </p:cNvPr>
          <p:cNvSpPr txBox="1"/>
          <p:nvPr/>
        </p:nvSpPr>
        <p:spPr>
          <a:xfrm>
            <a:off x="270254" y="5442411"/>
            <a:ext cx="85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0" i="0" dirty="0">
                <a:solidFill>
                  <a:srgbClr val="333333"/>
                </a:solidFill>
                <a:effectLst/>
                <a:latin typeface="Inter"/>
              </a:rPr>
              <a:t>„Mert magamat kigúnyolom, ha kell, de hogy más mondja, azt nem tűröm el ...” - Cyrano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5304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76400"/>
            <a:ext cx="575945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1341438"/>
            <a:ext cx="3217862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F2FE70A7-C371-1957-A0D2-B041EF80FC69}"/>
              </a:ext>
            </a:extLst>
          </p:cNvPr>
          <p:cNvSpPr txBox="1">
            <a:spLocks/>
          </p:cNvSpPr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6000" b="1" kern="1200" dirty="0">
                <a:solidFill>
                  <a:srgbClr val="0D3862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0D3862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hu-HU" dirty="0"/>
              <a:t>Ez alatt a kollégáim…</a:t>
            </a:r>
          </a:p>
        </p:txBody>
      </p:sp>
    </p:spTree>
    <p:extLst>
      <p:ext uri="{BB962C8B-B14F-4D97-AF65-F5344CB8AC3E}">
        <p14:creationId xmlns:p14="http://schemas.microsoft.com/office/powerpoint/2010/main" val="2327146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284663" y="3357563"/>
            <a:ext cx="51228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Calibri" panose="020F0502020204030204" pitchFamily="34" charset="0"/>
              </a:rPr>
              <a:t>Szemléletformáló programok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765175"/>
            <a:ext cx="3578225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0350"/>
            <a:ext cx="4170363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78288"/>
            <a:ext cx="4170363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338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43307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sz="4400">
                <a:solidFill>
                  <a:srgbClr val="000000"/>
                </a:solidFill>
                <a:latin typeface="Calibri" panose="020F0502020204030204" pitchFamily="34" charset="0"/>
              </a:rPr>
              <a:t>We love fun!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941610"/>
            <a:ext cx="39243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" y="1757956"/>
            <a:ext cx="2820044" cy="422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158" y="3464380"/>
            <a:ext cx="2276266" cy="324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723" y="1196752"/>
            <a:ext cx="34004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743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83F3A3-875A-3B20-7CC0-C8ABA9D3A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Tartalom helye 2" descr="A képen kültéri, hajó, ég, vitorlás látható&#10;&#10;Automatikusan generált leírás">
            <a:extLst>
              <a:ext uri="{FF2B5EF4-FFF2-40B4-BE49-F238E27FC236}">
                <a16:creationId xmlns:a16="http://schemas.microsoft.com/office/drawing/2014/main" id="{A902BFE1-0721-7112-F881-448F80869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2" y="2556587"/>
            <a:ext cx="4746991" cy="3163888"/>
          </a:xfrm>
        </p:spPr>
      </p:pic>
      <p:pic>
        <p:nvPicPr>
          <p:cNvPr id="5" name="Kép 4" descr="A képen Emberi arc, személy, fedett pályás, mosoly látható&#10;&#10;Automatikusan generált leírás">
            <a:extLst>
              <a:ext uri="{FF2B5EF4-FFF2-40B4-BE49-F238E27FC236}">
                <a16:creationId xmlns:a16="http://schemas.microsoft.com/office/drawing/2014/main" id="{4210B655-71E3-D0BC-FAE1-891DE3789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1" y="221302"/>
            <a:ext cx="3856116" cy="2167335"/>
          </a:xfrm>
          <a:prstGeom prst="rect">
            <a:avLst/>
          </a:prstGeom>
        </p:spPr>
      </p:pic>
      <p:pic>
        <p:nvPicPr>
          <p:cNvPr id="9" name="Kép 8" descr="A képen kültéri, személy, ruházat, fű látható&#10;&#10;Automatikusan generált leírás">
            <a:extLst>
              <a:ext uri="{FF2B5EF4-FFF2-40B4-BE49-F238E27FC236}">
                <a16:creationId xmlns:a16="http://schemas.microsoft.com/office/drawing/2014/main" id="{876F28B5-F33E-8934-5668-E708F3CA9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359" y="327608"/>
            <a:ext cx="4572000" cy="3047256"/>
          </a:xfrm>
          <a:prstGeom prst="rect">
            <a:avLst/>
          </a:prstGeom>
        </p:spPr>
      </p:pic>
      <p:pic>
        <p:nvPicPr>
          <p:cNvPr id="11" name="Kép 10" descr="A képen személy, ruházat, kültéri, fa látható&#10;&#10;Automatikusan generált leírás">
            <a:extLst>
              <a:ext uri="{FF2B5EF4-FFF2-40B4-BE49-F238E27FC236}">
                <a16:creationId xmlns:a16="http://schemas.microsoft.com/office/drawing/2014/main" id="{4E13088E-A52C-CC2E-A805-818CE99097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05" y="3016292"/>
            <a:ext cx="3620895" cy="27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22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4715FA-23EF-18B3-5317-7791C16F7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kezdés, személy, Diplomaosztó, mosoly látható&#10;&#10;Automatikusan generált leírás">
            <a:extLst>
              <a:ext uri="{FF2B5EF4-FFF2-40B4-BE49-F238E27FC236}">
                <a16:creationId xmlns:a16="http://schemas.microsoft.com/office/drawing/2014/main" id="{DF6F61BC-B766-1643-01A7-093A18B67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6" y="-669834"/>
            <a:ext cx="8610648" cy="6436964"/>
          </a:xfrm>
        </p:spPr>
      </p:pic>
    </p:spTree>
    <p:extLst>
      <p:ext uri="{BB962C8B-B14F-4D97-AF65-F5344CB8AC3E}">
        <p14:creationId xmlns:p14="http://schemas.microsoft.com/office/powerpoint/2010/main" val="2261765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1FB164-DD88-9CE4-E6CF-9F45E008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személy, fa, ruházat, kültéri látható&#10;&#10;Automatikusan generált leírás">
            <a:extLst>
              <a:ext uri="{FF2B5EF4-FFF2-40B4-BE49-F238E27FC236}">
                <a16:creationId xmlns:a16="http://schemas.microsoft.com/office/drawing/2014/main" id="{9415C05D-52F7-72D8-9BDF-5147A13FB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6" y="-77217"/>
            <a:ext cx="8599450" cy="5731568"/>
          </a:xfrm>
        </p:spPr>
      </p:pic>
    </p:spTree>
    <p:extLst>
      <p:ext uri="{BB962C8B-B14F-4D97-AF65-F5344CB8AC3E}">
        <p14:creationId xmlns:p14="http://schemas.microsoft.com/office/powerpoint/2010/main" val="994115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lfelé nyíl 2"/>
          <p:cNvSpPr/>
          <p:nvPr/>
        </p:nvSpPr>
        <p:spPr>
          <a:xfrm>
            <a:off x="8244408" y="6231873"/>
            <a:ext cx="576064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620688"/>
            <a:ext cx="6532271" cy="20320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33012"/>
            <a:ext cx="5148064" cy="353878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90068" y="3573016"/>
            <a:ext cx="3792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Köszönöm a </a:t>
            </a:r>
          </a:p>
          <a:p>
            <a:pPr algn="ctr"/>
            <a:r>
              <a:rPr lang="hu-H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figyelmet !</a:t>
            </a:r>
          </a:p>
        </p:txBody>
      </p:sp>
    </p:spTree>
    <p:extLst>
      <p:ext uri="{BB962C8B-B14F-4D97-AF65-F5344CB8AC3E}">
        <p14:creationId xmlns:p14="http://schemas.microsoft.com/office/powerpoint/2010/main" val="418314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057672-04BE-886E-4680-9E147491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Fogyatékosság fogalma	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6802546D-4F3A-1A77-CF6C-AE2BCD3DD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89863" cy="40814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2400" dirty="0"/>
              <a:t>2013. évi LXII. törvény meghatározása szerint: </a:t>
            </a:r>
          </a:p>
          <a:p>
            <a:pPr>
              <a:lnSpc>
                <a:spcPct val="150000"/>
              </a:lnSpc>
            </a:pPr>
            <a:r>
              <a:rPr lang="hu-HU" sz="2400" dirty="0"/>
              <a:t>olyan </a:t>
            </a:r>
            <a:r>
              <a:rPr lang="hu-HU" sz="2400" b="1" dirty="0"/>
              <a:t>tartós</a:t>
            </a:r>
            <a:r>
              <a:rPr lang="hu-HU" sz="2400" dirty="0"/>
              <a:t> vagy </a:t>
            </a:r>
            <a:r>
              <a:rPr lang="hu-HU" sz="2400" b="1" dirty="0"/>
              <a:t>végleges</a:t>
            </a:r>
            <a:r>
              <a:rPr lang="hu-HU" sz="2400" dirty="0"/>
              <a:t> – </a:t>
            </a:r>
            <a:r>
              <a:rPr lang="hu-HU" sz="2400" b="1" dirty="0"/>
              <a:t>veleszületett</a:t>
            </a:r>
            <a:r>
              <a:rPr lang="hu-HU" sz="2400" dirty="0"/>
              <a:t> vagy </a:t>
            </a:r>
            <a:r>
              <a:rPr lang="hu-HU" sz="2400" b="1" dirty="0"/>
              <a:t>szerzett</a:t>
            </a:r>
            <a:r>
              <a:rPr lang="hu-HU" sz="2400" dirty="0"/>
              <a:t> – érzékszervi, kommunikációs, fizikai, értelmi vagy </a:t>
            </a:r>
            <a:r>
              <a:rPr lang="hu-HU" sz="2400" dirty="0" err="1"/>
              <a:t>pszichoszociális</a:t>
            </a:r>
            <a:r>
              <a:rPr lang="hu-HU" sz="2400" dirty="0"/>
              <a:t> károsodást, illetve ezek bármilyen halmozódását értjük, amely a </a:t>
            </a:r>
            <a:r>
              <a:rPr lang="hu-HU" sz="2400" b="1" dirty="0"/>
              <a:t>környezeti, társadalmi és egyéb jelentős akadályokkal kölcsönhatásban</a:t>
            </a:r>
            <a:r>
              <a:rPr lang="hu-HU" sz="2400" dirty="0"/>
              <a:t> a hatékony és másokkal egyenlő társadalmi részvételt korlátozza vagy gátolja. </a:t>
            </a:r>
          </a:p>
          <a:p>
            <a:pPr>
              <a:lnSpc>
                <a:spcPct val="150000"/>
              </a:lnSpc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2366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8C8E41-4C30-E235-9DE3-8E278D65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Statisztika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9027C143-F135-1C1F-E4B1-B6FB032E10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656320"/>
              </p:ext>
            </p:extLst>
          </p:nvPr>
        </p:nvGraphicFramePr>
        <p:xfrm>
          <a:off x="628650" y="1597982"/>
          <a:ext cx="8009320" cy="3719989"/>
        </p:xfrm>
        <a:graphic>
          <a:graphicData uri="http://schemas.openxmlformats.org/drawingml/2006/table">
            <a:tbl>
              <a:tblPr/>
              <a:tblGrid>
                <a:gridCol w="728120">
                  <a:extLst>
                    <a:ext uri="{9D8B030D-6E8A-4147-A177-3AD203B41FA5}">
                      <a16:colId xmlns:a16="http://schemas.microsoft.com/office/drawing/2014/main" val="3569226012"/>
                    </a:ext>
                  </a:extLst>
                </a:gridCol>
                <a:gridCol w="728120">
                  <a:extLst>
                    <a:ext uri="{9D8B030D-6E8A-4147-A177-3AD203B41FA5}">
                      <a16:colId xmlns:a16="http://schemas.microsoft.com/office/drawing/2014/main" val="1827936918"/>
                    </a:ext>
                  </a:extLst>
                </a:gridCol>
                <a:gridCol w="728120">
                  <a:extLst>
                    <a:ext uri="{9D8B030D-6E8A-4147-A177-3AD203B41FA5}">
                      <a16:colId xmlns:a16="http://schemas.microsoft.com/office/drawing/2014/main" val="1608771767"/>
                    </a:ext>
                  </a:extLst>
                </a:gridCol>
                <a:gridCol w="728120">
                  <a:extLst>
                    <a:ext uri="{9D8B030D-6E8A-4147-A177-3AD203B41FA5}">
                      <a16:colId xmlns:a16="http://schemas.microsoft.com/office/drawing/2014/main" val="2433002553"/>
                    </a:ext>
                  </a:extLst>
                </a:gridCol>
                <a:gridCol w="728120">
                  <a:extLst>
                    <a:ext uri="{9D8B030D-6E8A-4147-A177-3AD203B41FA5}">
                      <a16:colId xmlns:a16="http://schemas.microsoft.com/office/drawing/2014/main" val="3254777687"/>
                    </a:ext>
                  </a:extLst>
                </a:gridCol>
                <a:gridCol w="728120">
                  <a:extLst>
                    <a:ext uri="{9D8B030D-6E8A-4147-A177-3AD203B41FA5}">
                      <a16:colId xmlns:a16="http://schemas.microsoft.com/office/drawing/2014/main" val="1187902493"/>
                    </a:ext>
                  </a:extLst>
                </a:gridCol>
                <a:gridCol w="728120">
                  <a:extLst>
                    <a:ext uri="{9D8B030D-6E8A-4147-A177-3AD203B41FA5}">
                      <a16:colId xmlns:a16="http://schemas.microsoft.com/office/drawing/2014/main" val="3787284425"/>
                    </a:ext>
                  </a:extLst>
                </a:gridCol>
                <a:gridCol w="728120">
                  <a:extLst>
                    <a:ext uri="{9D8B030D-6E8A-4147-A177-3AD203B41FA5}">
                      <a16:colId xmlns:a16="http://schemas.microsoft.com/office/drawing/2014/main" val="2532092730"/>
                    </a:ext>
                  </a:extLst>
                </a:gridCol>
                <a:gridCol w="728120">
                  <a:extLst>
                    <a:ext uri="{9D8B030D-6E8A-4147-A177-3AD203B41FA5}">
                      <a16:colId xmlns:a16="http://schemas.microsoft.com/office/drawing/2014/main" val="3454429923"/>
                    </a:ext>
                  </a:extLst>
                </a:gridCol>
                <a:gridCol w="728120">
                  <a:extLst>
                    <a:ext uri="{9D8B030D-6E8A-4147-A177-3AD203B41FA5}">
                      <a16:colId xmlns:a16="http://schemas.microsoft.com/office/drawing/2014/main" val="130906238"/>
                    </a:ext>
                  </a:extLst>
                </a:gridCol>
                <a:gridCol w="728120">
                  <a:extLst>
                    <a:ext uri="{9D8B030D-6E8A-4147-A177-3AD203B41FA5}">
                      <a16:colId xmlns:a16="http://schemas.microsoft.com/office/drawing/2014/main" val="2755397921"/>
                    </a:ext>
                  </a:extLst>
                </a:gridCol>
              </a:tblGrid>
              <a:tr h="439369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Autizmus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Beszédfogyatékos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Egyéb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ADHD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Disz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Hallás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Látás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Halmozott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Mozgás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961340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136061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926471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997277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ETK-P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3690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ETK-K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200955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ETK-Z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613590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ETK-Sz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796321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GYTK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309264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KPVK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947770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KTK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063690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174581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792365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869495"/>
                  </a:ext>
                </a:extLst>
              </a:tr>
              <a:tr h="234330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Szum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076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07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 neveléshez való jog </a:t>
            </a: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789863" cy="4081463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Emberi Jogok Egyetemes Nyilatkozata: </a:t>
            </a:r>
          </a:p>
          <a:p>
            <a:pPr marL="0" indent="0">
              <a:buNone/>
            </a:pPr>
            <a:r>
              <a:rPr lang="hu-HU" altLang="hu-HU" dirty="0"/>
              <a:t>„…a felsőbb tanulmányokra való felvételnek mindenki előtt -érdeméhez képest - egyenlő feltételek mellett nyitva kell állnia.” (</a:t>
            </a:r>
            <a:r>
              <a:rPr lang="hu-HU" dirty="0"/>
              <a:t>26. cikk 1.)</a:t>
            </a:r>
          </a:p>
          <a:p>
            <a:pPr marL="0" indent="0">
              <a:buNone/>
            </a:pPr>
            <a:endParaRPr alt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CB3AF9-B7D9-DF84-5D05-EE5FE2B8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 fogyatékossággal élők tanuláshoz való joga 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4B39B0-F0C1-3CE5-AB42-8C77511B8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Fogyatékossággal élő személyek jogairól szóló egyezmény </a:t>
            </a:r>
            <a:r>
              <a:rPr lang="hu-HU" sz="2000" dirty="0"/>
              <a:t>24. cikk 1), 5)</a:t>
            </a:r>
          </a:p>
          <a:p>
            <a:pPr marL="0" indent="0">
              <a:buNone/>
            </a:pPr>
            <a:r>
              <a:rPr lang="hu-HU" sz="2000" dirty="0"/>
              <a:t>A fogyatékossággal élő személyek oktatáshoz való joga: </a:t>
            </a:r>
          </a:p>
          <a:p>
            <a:r>
              <a:rPr lang="hu-HU" sz="2000" dirty="0"/>
              <a:t>hátrányos megkülönböztetés nélküli</a:t>
            </a:r>
          </a:p>
          <a:p>
            <a:r>
              <a:rPr lang="hu-HU" sz="2000" dirty="0"/>
              <a:t>befogadó az oktatási rendszer minden szintjén</a:t>
            </a:r>
          </a:p>
          <a:p>
            <a:r>
              <a:rPr lang="hu-HU" sz="2000" dirty="0"/>
              <a:t>élethosszig tartó tanulási lehetőség</a:t>
            </a:r>
          </a:p>
          <a:p>
            <a:endParaRPr lang="hu-HU" sz="2000" dirty="0"/>
          </a:p>
          <a:p>
            <a:r>
              <a:rPr lang="hu-HU" sz="2000" dirty="0"/>
              <a:t>a fogyatékossággal élő személyek hátrányos megkülönböztetés nélkül és másokkal azonos alapon férnek hozzá az általános felsőfokú oktatáshoz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86921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383B16-0CB0-1231-5377-C17EE04B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Konvenció elvei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4A3851-F1EB-E46A-9486-7B76A96C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dirty="0"/>
              <a:t>Az ésszerű alkalmazkodás:   </a:t>
            </a:r>
          </a:p>
          <a:p>
            <a:pPr algn="just"/>
            <a:r>
              <a:rPr lang="hu-HU" dirty="0"/>
              <a:t>elengedhetetlen és megfelelő </a:t>
            </a:r>
          </a:p>
          <a:p>
            <a:pPr algn="just"/>
            <a:r>
              <a:rPr lang="hu-HU" sz="2800" dirty="0"/>
              <a:t>nem aránytalan és indokolatlan teher,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/>
              <a:t>Egyetemes tervezés:</a:t>
            </a:r>
          </a:p>
          <a:p>
            <a:pPr algn="just"/>
            <a:r>
              <a:rPr lang="hu-HU" sz="2800" dirty="0"/>
              <a:t>minden ember számára a lehető legnagyobb mértékben hozzáférhető, adaptálás, vagy speciális tervezés szükségessége nélkül.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066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2CC043-AC16-B375-59B1-12863F038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1135"/>
            <a:ext cx="8249020" cy="4082116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423/2012. (XII. 29.) Korm. rendelet a felsőoktatási felvételi eljárásról</a:t>
            </a:r>
          </a:p>
          <a:p>
            <a:pPr indent="457200"/>
            <a:r>
              <a:rPr lang="hu-HU" sz="2400" dirty="0"/>
              <a:t>24. § (1) b) 40 többletpont</a:t>
            </a:r>
          </a:p>
          <a:p>
            <a:pPr indent="457200"/>
            <a:r>
              <a:rPr lang="hu-HU" sz="2400" dirty="0"/>
              <a:t>24. § (3)  felvételi eljárásban való részvétel feltételei</a:t>
            </a:r>
          </a:p>
          <a:p>
            <a:pPr indent="457200"/>
            <a:r>
              <a:rPr lang="hu-HU" sz="2400" dirty="0"/>
              <a:t>24. § (4) Korábbi kedvezmények megadása</a:t>
            </a:r>
          </a:p>
          <a:p>
            <a:pPr indent="457200"/>
            <a:r>
              <a:rPr lang="hu-HU" sz="2400" dirty="0"/>
              <a:t>24. § (5) alkalmassági </a:t>
            </a:r>
          </a:p>
          <a:p>
            <a:pPr indent="457200"/>
            <a:r>
              <a:rPr lang="hu-HU" sz="2400" dirty="0"/>
              <a:t>24. § (6) alkalmazási elv </a:t>
            </a:r>
          </a:p>
          <a:p>
            <a:pPr indent="457200"/>
            <a:r>
              <a:rPr lang="hu-HU" sz="2400" dirty="0"/>
              <a:t>34. § (2) igazoló dokumentumokat a Oktatási Hivatal vizsgálja</a:t>
            </a:r>
          </a:p>
          <a:p>
            <a:pPr indent="0">
              <a:buNone/>
            </a:pPr>
            <a:br>
              <a:rPr lang="hu-HU" sz="2400" dirty="0"/>
            </a:br>
            <a:br>
              <a:rPr lang="hu-HU" dirty="0"/>
            </a:b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D2BF485C-96F3-7664-CAF8-4CB5B76E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4281"/>
          </a:xfrm>
        </p:spPr>
        <p:txBody>
          <a:bodyPr/>
          <a:lstStyle/>
          <a:p>
            <a:r>
              <a:rPr lang="hu-HU" dirty="0"/>
              <a:t>Tanulmányi és vizsgakedvezmények </a:t>
            </a:r>
          </a:p>
        </p:txBody>
      </p:sp>
    </p:spTree>
    <p:extLst>
      <p:ext uri="{BB962C8B-B14F-4D97-AF65-F5344CB8AC3E}">
        <p14:creationId xmlns:p14="http://schemas.microsoft.com/office/powerpoint/2010/main" val="281601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2CC043-AC16-B375-59B1-12863F038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249020" cy="4082116"/>
          </a:xfrm>
        </p:spPr>
        <p:txBody>
          <a:bodyPr/>
          <a:lstStyle/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2011. évi CCIV. törvény a nemzeti felsőoktatásról </a:t>
            </a:r>
          </a:p>
          <a:p>
            <a:pPr indent="457200"/>
            <a:r>
              <a:rPr lang="hu-HU" sz="1800" dirty="0"/>
              <a:t>35§ (2) Oktatók jogai és kötelezettségei</a:t>
            </a:r>
          </a:p>
          <a:p>
            <a:pPr indent="457200"/>
            <a:r>
              <a:rPr lang="hu-HU" sz="1800" dirty="0"/>
              <a:t>41. § (1) c) esélyegyenlőség biztosítása</a:t>
            </a:r>
          </a:p>
          <a:p>
            <a:pPr indent="457200"/>
            <a:r>
              <a:rPr lang="hu-HU" sz="1800" dirty="0"/>
              <a:t>41. § (2)  alapvető tanulmányi követelmények</a:t>
            </a:r>
          </a:p>
          <a:p>
            <a:pPr indent="457200"/>
            <a:r>
              <a:rPr lang="hu-HU" sz="1800" dirty="0"/>
              <a:t>43. § (1) megfelelő ellátás</a:t>
            </a:r>
          </a:p>
          <a:p>
            <a:pPr indent="457200"/>
            <a:r>
              <a:rPr lang="hu-HU" sz="1800" dirty="0"/>
              <a:t>47. § (4) Négy félév +</a:t>
            </a:r>
          </a:p>
          <a:p>
            <a:pPr indent="457200"/>
            <a:r>
              <a:rPr lang="hu-HU" sz="1800" dirty="0"/>
              <a:t>49.§  (8)  fogyatékossághoz igazodó felkészítés és vizsgáztatás, mentesítés, segédeszköz, ami a mentesítés alapjául szolgáló körülménnyel összefüggésben biztosítható</a:t>
            </a:r>
          </a:p>
          <a:p>
            <a:pPr indent="457200"/>
            <a:r>
              <a:rPr lang="hu-HU" sz="1800" dirty="0"/>
              <a:t>85/C.§ </a:t>
            </a:r>
            <a:r>
              <a:rPr lang="hu-HU" sz="1800" dirty="0" err="1"/>
              <a:t>ea</a:t>
            </a:r>
            <a:r>
              <a:rPr lang="hu-HU" sz="1800" dirty="0"/>
              <a:t>) fogyatékossággal élő hallgatók tanulmányait segítő eszközök</a:t>
            </a:r>
          </a:p>
          <a:p>
            <a:pPr indent="457200"/>
            <a:r>
              <a:rPr lang="hu-HU" sz="1800" dirty="0"/>
              <a:t>108.§ (6) Fogyatékossággal élő hallgató fogalma </a:t>
            </a:r>
          </a:p>
          <a:p>
            <a:br>
              <a:rPr lang="hu-HU" dirty="0"/>
            </a:br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D2BF485C-96F3-7664-CAF8-4CB5B76E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84281"/>
          </a:xfrm>
        </p:spPr>
        <p:txBody>
          <a:bodyPr/>
          <a:lstStyle/>
          <a:p>
            <a:r>
              <a:rPr lang="hu-HU" dirty="0"/>
              <a:t>Tanulmányi és vizsgakedvezmények </a:t>
            </a:r>
          </a:p>
        </p:txBody>
      </p:sp>
    </p:spTree>
    <p:extLst>
      <p:ext uri="{BB962C8B-B14F-4D97-AF65-F5344CB8AC3E}">
        <p14:creationId xmlns:p14="http://schemas.microsoft.com/office/powerpoint/2010/main" val="274915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1C2767BA-6EA7-46B7-9AC0-3E01050EEBD9}" vid="{ECDFFA41-01AF-47A6-A1D2-6816C0E4668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A665D5-EAD6-4C36-8F28-2FC54074BA2F}">
  <we:reference id="22ff87a5-132f-4d52-9e97-94d888e4dd91" version="3.4.0.0" store="EXCatalog" storeType="EXCatalog"/>
  <we:alternateReferences>
    <we:reference id="WA104380050" version="3.4.0.0" store="hu-HU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2B5498CA5BDFF40B0C84BC6CF9A8047" ma:contentTypeVersion="11" ma:contentTypeDescription="Új dokumentum létrehozása." ma:contentTypeScope="" ma:versionID="0a4abb431ce41ec85b8ac49bd222d82a">
  <xsd:schema xmlns:xsd="http://www.w3.org/2001/XMLSchema" xmlns:xs="http://www.w3.org/2001/XMLSchema" xmlns:p="http://schemas.microsoft.com/office/2006/metadata/properties" xmlns:ns3="1822e5f9-42c0-45c5-8e9b-286047951f19" xmlns:ns4="8798653e-1342-4676-9335-1472fac99fd2" targetNamespace="http://schemas.microsoft.com/office/2006/metadata/properties" ma:root="true" ma:fieldsID="552cee89139da0e1d2d037ccbf1d489e" ns3:_="" ns4:_="">
    <xsd:import namespace="1822e5f9-42c0-45c5-8e9b-286047951f19"/>
    <xsd:import namespace="8798653e-1342-4676-9335-1472fac99f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2e5f9-42c0-45c5-8e9b-286047951f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Megosztási tipp kivonat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8653e-1342-4676-9335-1472fac99f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92D2D7-9FF7-4955-940F-06EC773696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AD06C-1EFC-48E9-9A91-122B687896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22e5f9-42c0-45c5-8e9b-286047951f19"/>
    <ds:schemaRef ds:uri="8798653e-1342-4676-9335-1472fac99f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pte_2020_4-3</Template>
  <TotalTime>2323</TotalTime>
  <Words>1275</Words>
  <Application>Microsoft Office PowerPoint</Application>
  <PresentationFormat>Diavetítés a képernyőre (4:3 oldalarány)</PresentationFormat>
  <Paragraphs>304</Paragraphs>
  <Slides>26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Arial</vt:lpstr>
      <vt:lpstr>Calibri</vt:lpstr>
      <vt:lpstr>Inter</vt:lpstr>
      <vt:lpstr>Times New Roman</vt:lpstr>
      <vt:lpstr>Office-téma</vt:lpstr>
      <vt:lpstr>PowerPoint-bemutató</vt:lpstr>
      <vt:lpstr>Hogy mondjuk? </vt:lpstr>
      <vt:lpstr>Fogyatékosság fogalma </vt:lpstr>
      <vt:lpstr>Statisztika</vt:lpstr>
      <vt:lpstr>A neveléshez való jog </vt:lpstr>
      <vt:lpstr>A fogyatékossággal élők tanuláshoz való joga </vt:lpstr>
      <vt:lpstr>Konvenció elvei</vt:lpstr>
      <vt:lpstr>Tanulmányi és vizsgakedvezmények </vt:lpstr>
      <vt:lpstr>Tanulmányi és vizsgakedvezmények </vt:lpstr>
      <vt:lpstr>Tanulmányi és vizsgakedvezmények </vt:lpstr>
      <vt:lpstr>Tanulmányi és vizsgakedvezmények </vt:lpstr>
      <vt:lpstr>Tanulmányi és vizsgakedvezmények </vt:lpstr>
      <vt:lpstr>Tanulmányi és vizsgakedvezmények </vt:lpstr>
      <vt:lpstr>Tanulmányi és vizsgakedvezmények </vt:lpstr>
      <vt:lpstr>Fogyatékosügyi koordinátorok</vt:lpstr>
      <vt:lpstr>Támogató Szolgálat</vt:lpstr>
      <vt:lpstr>Támogató Szolgálat</vt:lpstr>
      <vt:lpstr>Irodai szolgáltatások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Magdali Csaba</dc:creator>
  <cp:lastModifiedBy>Révai László</cp:lastModifiedBy>
  <cp:revision>4</cp:revision>
  <dcterms:created xsi:type="dcterms:W3CDTF">2023-09-03T16:43:59Z</dcterms:created>
  <dcterms:modified xsi:type="dcterms:W3CDTF">2023-10-05T09:54:54Z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0x01010072B5498CA5BDFF40B0C84BC6CF9A8047</vt:lpwstr>
  </property>
</Properties>
</file>