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2" r:id="rId1"/>
  </p:sldMasterIdLst>
  <p:sldIdLst>
    <p:sldId id="261" r:id="rId2"/>
    <p:sldId id="262" r:id="rId3"/>
    <p:sldId id="258" r:id="rId4"/>
    <p:sldId id="256" r:id="rId5"/>
    <p:sldId id="259" r:id="rId6"/>
    <p:sldId id="257" r:id="rId7"/>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46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ím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hu-HU"/>
              <a:t>Mintacím szerkesztése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a:t>Kattintson ide az alcím mintájának szerkesztéséhez</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12663-E048-4834-83D1-694D7CBAC3D9}" type="datetimeFigureOut">
              <a:rPr kumimoji="0" lang="hu-HU" sz="1000" b="0" i="0" u="none" strike="noStrike" kern="1200" cap="none" spc="0" normalizeH="0" baseline="0" noProof="0" smtClean="0">
                <a:ln>
                  <a:noFill/>
                </a:ln>
                <a:solidFill>
                  <a:prstClr val="black"/>
                </a:solidFill>
                <a:effectLst/>
                <a:uLnTx/>
                <a:uFillTx/>
                <a:latin typeface="Garamond" panose="020204040303010108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2025. 10. 11.</a:t>
            </a:fld>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3560DA-ED6A-4D68-B982-DED4BAB6926F}" type="slidenum">
              <a:rPr kumimoji="0" lang="hu-HU" sz="1000" b="0" i="0" u="none" strike="noStrike" kern="1200" cap="none" spc="0" normalizeH="0" baseline="0" noProof="0" smtClean="0">
                <a:ln>
                  <a:noFill/>
                </a:ln>
                <a:solidFill>
                  <a:prstClr val="black"/>
                </a:solidFill>
                <a:effectLst/>
                <a:uLnTx/>
                <a:uFillTx/>
                <a:latin typeface="Garamond" panose="020204040303010108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Tree>
    <p:extLst>
      <p:ext uri="{BB962C8B-B14F-4D97-AF65-F5344CB8AC3E}">
        <p14:creationId xmlns:p14="http://schemas.microsoft.com/office/powerpoint/2010/main" val="3429797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ím és képaláírá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hu-HU"/>
              <a:t>Mintacím szerkesztése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6D3F2F0C-5D5B-48B3-A532-A821CABA276E}" type="datetimeFigureOut">
              <a:rPr lang="hu-HU" smtClean="0"/>
              <a:t>2025. 10. 11.</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ABCE8371-6C97-42E7-8958-659A6C83DB3C}" type="slidenum">
              <a:rPr lang="hu-HU" smtClean="0"/>
              <a:t>‹#›</a:t>
            </a:fld>
            <a:endParaRPr lang="hu-HU"/>
          </a:p>
        </p:txBody>
      </p:sp>
    </p:spTree>
    <p:extLst>
      <p:ext uri="{BB962C8B-B14F-4D97-AF65-F5344CB8AC3E}">
        <p14:creationId xmlns:p14="http://schemas.microsoft.com/office/powerpoint/2010/main" val="1912906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Idézet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u-HU"/>
              <a:t>Mintacím szerkesztése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u-HU"/>
              <a:t>Mintaszöveg szerkesztése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6D3F2F0C-5D5B-48B3-A532-A821CABA276E}" type="datetimeFigureOut">
              <a:rPr lang="hu-HU" smtClean="0"/>
              <a:t>2025. 10. 11.</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ABCE8371-6C97-42E7-8958-659A6C83DB3C}" type="slidenum">
              <a:rPr lang="hu-HU" smtClean="0"/>
              <a:t>‹#›</a:t>
            </a:fld>
            <a:endParaRPr lang="hu-H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435227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évkártya">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hu-HU"/>
              <a:t>Mintacím szerkesztése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6D3F2F0C-5D5B-48B3-A532-A821CABA276E}" type="datetimeFigureOut">
              <a:rPr lang="hu-HU" smtClean="0"/>
              <a:t>2025. 10. 11.</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ABCE8371-6C97-42E7-8958-659A6C83DB3C}" type="slidenum">
              <a:rPr lang="hu-HU" smtClean="0"/>
              <a:t>‹#›</a:t>
            </a:fld>
            <a:endParaRPr lang="hu-HU"/>
          </a:p>
        </p:txBody>
      </p:sp>
    </p:spTree>
    <p:extLst>
      <p:ext uri="{BB962C8B-B14F-4D97-AF65-F5344CB8AC3E}">
        <p14:creationId xmlns:p14="http://schemas.microsoft.com/office/powerpoint/2010/main" val="3823079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évkártya idézettel">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u-HU"/>
              <a:t>Mintacím szerkesztése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u-HU"/>
              <a:t>Mintaszöveg szerkesztése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6D3F2F0C-5D5B-48B3-A532-A821CABA276E}" type="datetimeFigureOut">
              <a:rPr lang="hu-HU" smtClean="0"/>
              <a:t>2025. 10. 11.</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ABCE8371-6C97-42E7-8958-659A6C83DB3C}" type="slidenum">
              <a:rPr lang="hu-HU" smtClean="0"/>
              <a:t>‹#›</a:t>
            </a:fld>
            <a:endParaRPr lang="hu-H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804608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Igaz vagy hamis">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hu-HU"/>
              <a:t>Mintacím szerkesztése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u-HU"/>
              <a:t>Mintaszöveg szerkesztése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fld id="{6D3F2F0C-5D5B-48B3-A532-A821CABA276E}" type="datetimeFigureOut">
              <a:rPr lang="hu-HU" smtClean="0"/>
              <a:t>2025. 10. 11.</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ABCE8371-6C97-42E7-8958-659A6C83DB3C}" type="slidenum">
              <a:rPr lang="hu-HU" smtClean="0"/>
              <a:t>‹#›</a:t>
            </a:fld>
            <a:endParaRPr lang="hu-HU"/>
          </a:p>
        </p:txBody>
      </p:sp>
    </p:spTree>
    <p:extLst>
      <p:ext uri="{BB962C8B-B14F-4D97-AF65-F5344CB8AC3E}">
        <p14:creationId xmlns:p14="http://schemas.microsoft.com/office/powerpoint/2010/main" val="4368532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12663-E048-4834-83D1-694D7CBAC3D9}" type="datetimeFigureOut">
              <a:rPr kumimoji="0" lang="hu-HU" sz="1000" b="0" i="0" u="none" strike="noStrike" kern="1200" cap="none" spc="0" normalizeH="0" baseline="0" noProof="0" smtClean="0">
                <a:ln>
                  <a:noFill/>
                </a:ln>
                <a:solidFill>
                  <a:prstClr val="black"/>
                </a:solidFill>
                <a:effectLst/>
                <a:uLnTx/>
                <a:uFillTx/>
                <a:latin typeface="Garamond" panose="020204040303010108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2025. 10. 11.</a:t>
            </a:fld>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3560DA-ED6A-4D68-B982-DED4BAB6926F}" type="slidenum">
              <a:rPr kumimoji="0" lang="hu-HU" sz="1000" b="0" i="0" u="none" strike="noStrike" kern="1200" cap="none" spc="0" normalizeH="0" baseline="0" noProof="0" smtClean="0">
                <a:ln>
                  <a:noFill/>
                </a:ln>
                <a:solidFill>
                  <a:prstClr val="black"/>
                </a:solidFill>
                <a:effectLst/>
                <a:uLnTx/>
                <a:uFillTx/>
                <a:latin typeface="Garamond" panose="020204040303010108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Tree>
    <p:extLst>
      <p:ext uri="{BB962C8B-B14F-4D97-AF65-F5344CB8AC3E}">
        <p14:creationId xmlns:p14="http://schemas.microsoft.com/office/powerpoint/2010/main" val="6092724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hu-HU"/>
              <a:t>Mintacím szerkesztése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12663-E048-4834-83D1-694D7CBAC3D9}" type="datetimeFigureOut">
              <a:rPr kumimoji="0" lang="hu-HU" sz="1000" b="0" i="0" u="none" strike="noStrike" kern="1200" cap="none" spc="0" normalizeH="0" baseline="0" noProof="0" smtClean="0">
                <a:ln>
                  <a:noFill/>
                </a:ln>
                <a:solidFill>
                  <a:prstClr val="black"/>
                </a:solidFill>
                <a:effectLst/>
                <a:uLnTx/>
                <a:uFillTx/>
                <a:latin typeface="Garamond" panose="020204040303010108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2025. 10. 11.</a:t>
            </a:fld>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3560DA-ED6A-4D68-B982-DED4BAB6926F}" type="slidenum">
              <a:rPr kumimoji="0" lang="hu-HU" sz="1000" b="0" i="0" u="none" strike="noStrike" kern="1200" cap="none" spc="0" normalizeH="0" baseline="0" noProof="0" smtClean="0">
                <a:ln>
                  <a:noFill/>
                </a:ln>
                <a:solidFill>
                  <a:prstClr val="black"/>
                </a:solidFill>
                <a:effectLst/>
                <a:uLnTx/>
                <a:uFillTx/>
                <a:latin typeface="Garamond" panose="020204040303010108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Tree>
    <p:extLst>
      <p:ext uri="{BB962C8B-B14F-4D97-AF65-F5344CB8AC3E}">
        <p14:creationId xmlns:p14="http://schemas.microsoft.com/office/powerpoint/2010/main" val="2795123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12663-E048-4834-83D1-694D7CBAC3D9}" type="datetimeFigureOut">
              <a:rPr kumimoji="0" lang="hu-HU" sz="1000" b="0" i="0" u="none" strike="noStrike" kern="1200" cap="none" spc="0" normalizeH="0" baseline="0" noProof="0" smtClean="0">
                <a:ln>
                  <a:noFill/>
                </a:ln>
                <a:solidFill>
                  <a:prstClr val="black"/>
                </a:solidFill>
                <a:effectLst/>
                <a:uLnTx/>
                <a:uFillTx/>
                <a:latin typeface="Garamond" panose="020204040303010108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2025. 10. 11.</a:t>
            </a:fld>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3560DA-ED6A-4D68-B982-DED4BAB6926F}" type="slidenum">
              <a:rPr kumimoji="0" lang="hu-HU" sz="1000" b="0" i="0" u="none" strike="noStrike" kern="1200" cap="none" spc="0" normalizeH="0" baseline="0" noProof="0" smtClean="0">
                <a:ln>
                  <a:noFill/>
                </a:ln>
                <a:solidFill>
                  <a:prstClr val="black"/>
                </a:solidFill>
                <a:effectLst/>
                <a:uLnTx/>
                <a:uFillTx/>
                <a:latin typeface="Garamond" panose="020204040303010108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Tree>
    <p:extLst>
      <p:ext uri="{BB962C8B-B14F-4D97-AF65-F5344CB8AC3E}">
        <p14:creationId xmlns:p14="http://schemas.microsoft.com/office/powerpoint/2010/main" val="1663463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hu-HU"/>
              <a:t>Mintacím szerkesztése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12663-E048-4834-83D1-694D7CBAC3D9}" type="datetimeFigureOut">
              <a:rPr kumimoji="0" lang="hu-HU" sz="1000" b="0" i="0" u="none" strike="noStrike" kern="1200" cap="none" spc="0" normalizeH="0" baseline="0" noProof="0" smtClean="0">
                <a:ln>
                  <a:noFill/>
                </a:ln>
                <a:solidFill>
                  <a:prstClr val="black"/>
                </a:solidFill>
                <a:effectLst/>
                <a:uLnTx/>
                <a:uFillTx/>
                <a:latin typeface="Garamond" panose="020204040303010108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2025. 10. 11.</a:t>
            </a:fld>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3560DA-ED6A-4D68-B982-DED4BAB6926F}" type="slidenum">
              <a:rPr kumimoji="0" lang="hu-HU" sz="1000" b="0" i="0" u="none" strike="noStrike" kern="1200" cap="none" spc="0" normalizeH="0" baseline="0" noProof="0" smtClean="0">
                <a:ln>
                  <a:noFill/>
                </a:ln>
                <a:solidFill>
                  <a:prstClr val="black"/>
                </a:solidFill>
                <a:effectLst/>
                <a:uLnTx/>
                <a:uFillTx/>
                <a:latin typeface="Garamond" panose="020204040303010108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Tree>
    <p:extLst>
      <p:ext uri="{BB962C8B-B14F-4D97-AF65-F5344CB8AC3E}">
        <p14:creationId xmlns:p14="http://schemas.microsoft.com/office/powerpoint/2010/main" val="3159871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12663-E048-4834-83D1-694D7CBAC3D9}" type="datetimeFigureOut">
              <a:rPr kumimoji="0" lang="hu-HU" sz="1000" b="0" i="0" u="none" strike="noStrike" kern="1200" cap="none" spc="0" normalizeH="0" baseline="0" noProof="0" smtClean="0">
                <a:ln>
                  <a:noFill/>
                </a:ln>
                <a:solidFill>
                  <a:prstClr val="black"/>
                </a:solidFill>
                <a:effectLst/>
                <a:uLnTx/>
                <a:uFillTx/>
                <a:latin typeface="Garamond" panose="020204040303010108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2025. 10. 11.</a:t>
            </a:fld>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3560DA-ED6A-4D68-B982-DED4BAB6926F}" type="slidenum">
              <a:rPr kumimoji="0" lang="hu-HU" sz="1000" b="0" i="0" u="none" strike="noStrike" kern="1200" cap="none" spc="0" normalizeH="0" baseline="0" noProof="0" smtClean="0">
                <a:ln>
                  <a:noFill/>
                </a:ln>
                <a:solidFill>
                  <a:prstClr val="black"/>
                </a:solidFill>
                <a:effectLst/>
                <a:uLnTx/>
                <a:uFillTx/>
                <a:latin typeface="Garamond" panose="020204040303010108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Tree>
    <p:extLst>
      <p:ext uri="{BB962C8B-B14F-4D97-AF65-F5344CB8AC3E}">
        <p14:creationId xmlns:p14="http://schemas.microsoft.com/office/powerpoint/2010/main" val="2666057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u-HU"/>
              <a:t>Mintacím szerkesztése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12663-E048-4834-83D1-694D7CBAC3D9}" type="datetimeFigureOut">
              <a:rPr kumimoji="0" lang="hu-HU" sz="1000" b="0" i="0" u="none" strike="noStrike" kern="1200" cap="none" spc="0" normalizeH="0" baseline="0" noProof="0" smtClean="0">
                <a:ln>
                  <a:noFill/>
                </a:ln>
                <a:solidFill>
                  <a:prstClr val="black"/>
                </a:solidFill>
                <a:effectLst/>
                <a:uLnTx/>
                <a:uFillTx/>
                <a:latin typeface="Garamond" panose="020204040303010108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2025. 10. 11.</a:t>
            </a:fld>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3560DA-ED6A-4D68-B982-DED4BAB6926F}" type="slidenum">
              <a:rPr kumimoji="0" lang="hu-HU" sz="1000" b="0" i="0" u="none" strike="noStrike" kern="1200" cap="none" spc="0" normalizeH="0" baseline="0" noProof="0" smtClean="0">
                <a:ln>
                  <a:noFill/>
                </a:ln>
                <a:solidFill>
                  <a:prstClr val="black"/>
                </a:solidFill>
                <a:effectLst/>
                <a:uLnTx/>
                <a:uFillTx/>
                <a:latin typeface="Garamond" panose="020204040303010108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Tree>
    <p:extLst>
      <p:ext uri="{BB962C8B-B14F-4D97-AF65-F5344CB8AC3E}">
        <p14:creationId xmlns:p14="http://schemas.microsoft.com/office/powerpoint/2010/main" val="4175670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12663-E048-4834-83D1-694D7CBAC3D9}" type="datetimeFigureOut">
              <a:rPr kumimoji="0" lang="hu-HU" sz="1000" b="0" i="0" u="none" strike="noStrike" kern="1200" cap="none" spc="0" normalizeH="0" baseline="0" noProof="0" smtClean="0">
                <a:ln>
                  <a:noFill/>
                </a:ln>
                <a:solidFill>
                  <a:prstClr val="black"/>
                </a:solidFill>
                <a:effectLst/>
                <a:uLnTx/>
                <a:uFillTx/>
                <a:latin typeface="Garamond" panose="020204040303010108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2025. 10. 11.</a:t>
            </a:fld>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3560DA-ED6A-4D68-B982-DED4BAB6926F}" type="slidenum">
              <a:rPr kumimoji="0" lang="hu-HU" sz="1000" b="0" i="0" u="none" strike="noStrike" kern="1200" cap="none" spc="0" normalizeH="0" baseline="0" noProof="0" smtClean="0">
                <a:ln>
                  <a:noFill/>
                </a:ln>
                <a:solidFill>
                  <a:prstClr val="black"/>
                </a:solidFill>
                <a:effectLst/>
                <a:uLnTx/>
                <a:uFillTx/>
                <a:latin typeface="Garamond" panose="020204040303010108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Tree>
    <p:extLst>
      <p:ext uri="{BB962C8B-B14F-4D97-AF65-F5344CB8AC3E}">
        <p14:creationId xmlns:p14="http://schemas.microsoft.com/office/powerpoint/2010/main" val="609903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12663-E048-4834-83D1-694D7CBAC3D9}" type="datetimeFigureOut">
              <a:rPr kumimoji="0" lang="hu-HU" sz="1000" b="0" i="0" u="none" strike="noStrike" kern="1200" cap="none" spc="0" normalizeH="0" baseline="0" noProof="0" smtClean="0">
                <a:ln>
                  <a:noFill/>
                </a:ln>
                <a:solidFill>
                  <a:prstClr val="black"/>
                </a:solidFill>
                <a:effectLst/>
                <a:uLnTx/>
                <a:uFillTx/>
                <a:latin typeface="Garamond" panose="020204040303010108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2025. 10. 11.</a:t>
            </a:fld>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3560DA-ED6A-4D68-B982-DED4BAB6926F}" type="slidenum">
              <a:rPr kumimoji="0" lang="hu-HU" sz="1000" b="0" i="0" u="none" strike="noStrike" kern="1200" cap="none" spc="0" normalizeH="0" baseline="0" noProof="0" smtClean="0">
                <a:ln>
                  <a:noFill/>
                </a:ln>
                <a:solidFill>
                  <a:prstClr val="black"/>
                </a:solidFill>
                <a:effectLst/>
                <a:uLnTx/>
                <a:uFillTx/>
                <a:latin typeface="Garamond" panose="020204040303010108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Tree>
    <p:extLst>
      <p:ext uri="{BB962C8B-B14F-4D97-AF65-F5344CB8AC3E}">
        <p14:creationId xmlns:p14="http://schemas.microsoft.com/office/powerpoint/2010/main" val="3180500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hu-HU"/>
              <a:t>Mintacím szerkesztése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hu-HU"/>
              <a:t>Mintaszöveg szerkesztése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12663-E048-4834-83D1-694D7CBAC3D9}" type="datetimeFigureOut">
              <a:rPr kumimoji="0" lang="hu-HU" sz="1000" b="0" i="0" u="none" strike="noStrike" kern="1200" cap="none" spc="0" normalizeH="0" baseline="0" noProof="0" smtClean="0">
                <a:ln>
                  <a:noFill/>
                </a:ln>
                <a:solidFill>
                  <a:prstClr val="black"/>
                </a:solidFill>
                <a:effectLst/>
                <a:uLnTx/>
                <a:uFillTx/>
                <a:latin typeface="Garamond" panose="020204040303010108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2025. 10. 11.</a:t>
            </a:fld>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3560DA-ED6A-4D68-B982-DED4BAB6926F}" type="slidenum">
              <a:rPr kumimoji="0" lang="hu-HU" sz="1000" b="0" i="0" u="none" strike="noStrike" kern="1200" cap="none" spc="0" normalizeH="0" baseline="0" noProof="0" smtClean="0">
                <a:ln>
                  <a:noFill/>
                </a:ln>
                <a:solidFill>
                  <a:prstClr val="black"/>
                </a:solidFill>
                <a:effectLst/>
                <a:uLnTx/>
                <a:uFillTx/>
                <a:latin typeface="Garamond" panose="020204040303010108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Tree>
    <p:extLst>
      <p:ext uri="{BB962C8B-B14F-4D97-AF65-F5344CB8AC3E}">
        <p14:creationId xmlns:p14="http://schemas.microsoft.com/office/powerpoint/2010/main" val="2841372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hu-HU"/>
              <a:t>Mintacím szerkesztése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u-HU"/>
              <a:t>Kép beszúrásához kattintson az ikonra</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a:t>Mintaszöveg szerkesztése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412663-E048-4834-83D1-694D7CBAC3D9}" type="datetimeFigureOut">
              <a:rPr kumimoji="0" lang="hu-HU" sz="1000" b="0" i="0" u="none" strike="noStrike" kern="1200" cap="none" spc="0" normalizeH="0" baseline="0" noProof="0" smtClean="0">
                <a:ln>
                  <a:noFill/>
                </a:ln>
                <a:solidFill>
                  <a:prstClr val="black"/>
                </a:solidFill>
                <a:effectLst/>
                <a:uLnTx/>
                <a:uFillTx/>
                <a:latin typeface="Garamond" panose="020204040303010108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2025. 10. 11.</a:t>
            </a:fld>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3560DA-ED6A-4D68-B982-DED4BAB6926F}" type="slidenum">
              <a:rPr kumimoji="0" lang="hu-HU" sz="1000" b="0" i="0" u="none" strike="noStrike" kern="1200" cap="none" spc="0" normalizeH="0" baseline="0" noProof="0" smtClean="0">
                <a:ln>
                  <a:noFill/>
                </a:ln>
                <a:solidFill>
                  <a:prstClr val="black"/>
                </a:solidFill>
                <a:effectLst/>
                <a:uLnTx/>
                <a:uFillTx/>
                <a:latin typeface="Garamond" panose="02020404030301010803"/>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hu-HU" sz="1000" b="0" i="0" u="none" strike="noStrike" kern="1200" cap="none" spc="0" normalizeH="0" baseline="0" noProof="0">
              <a:ln>
                <a:noFill/>
              </a:ln>
              <a:solidFill>
                <a:prstClr val="black"/>
              </a:solidFill>
              <a:effectLst/>
              <a:uLnTx/>
              <a:uFillTx/>
              <a:latin typeface="Garamond" panose="02020404030301010803"/>
              <a:ea typeface="+mn-ea"/>
              <a:cs typeface="+mn-cs"/>
            </a:endParaRPr>
          </a:p>
        </p:txBody>
      </p:sp>
    </p:spTree>
    <p:extLst>
      <p:ext uri="{BB962C8B-B14F-4D97-AF65-F5344CB8AC3E}">
        <p14:creationId xmlns:p14="http://schemas.microsoft.com/office/powerpoint/2010/main" val="2337224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hu-HU"/>
              <a:t>Mintacím szerkesztése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3F2F0C-5D5B-48B3-A532-A821CABA276E}" type="datetimeFigureOut">
              <a:rPr lang="hu-HU" smtClean="0"/>
              <a:t>2025. 10. 11.</a:t>
            </a:fld>
            <a:endParaRPr lang="hu-H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hu-H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BCE8371-6C97-42E7-8958-659A6C83DB3C}" type="slidenum">
              <a:rPr lang="hu-HU" smtClean="0"/>
              <a:t>‹#›</a:t>
            </a:fld>
            <a:endParaRPr lang="hu-HU"/>
          </a:p>
        </p:txBody>
      </p:sp>
    </p:spTree>
    <p:extLst>
      <p:ext uri="{BB962C8B-B14F-4D97-AF65-F5344CB8AC3E}">
        <p14:creationId xmlns:p14="http://schemas.microsoft.com/office/powerpoint/2010/main" val="496785787"/>
      </p:ext>
    </p:extLst>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 id="2147483874" r:id="rId12"/>
    <p:sldLayoutId id="2147483875" r:id="rId13"/>
    <p:sldLayoutId id="2147483876" r:id="rId14"/>
    <p:sldLayoutId id="2147483877" r:id="rId15"/>
    <p:sldLayoutId id="214748387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INTERMEZZO: Meg tudunk egyezni-e abban, hogy ez fontos az élethez?</a:t>
            </a:r>
          </a:p>
        </p:txBody>
      </p:sp>
      <p:sp>
        <p:nvSpPr>
          <p:cNvPr id="3" name="Tartalom helye 2"/>
          <p:cNvSpPr>
            <a:spLocks noGrp="1"/>
          </p:cNvSpPr>
          <p:nvPr>
            <p:ph idx="1"/>
          </p:nvPr>
        </p:nvSpPr>
        <p:spPr/>
        <p:txBody>
          <a:bodyPr>
            <a:normAutofit lnSpcReduction="10000"/>
          </a:bodyPr>
          <a:lstStyle/>
          <a:p>
            <a:r>
              <a:rPr lang="hu-HU" dirty="0"/>
              <a:t>Család, barátok, munka, tanulmányi célok, mentális és fizikai egészség, szabadidő és kiteljesedés. </a:t>
            </a:r>
          </a:p>
          <a:p>
            <a:r>
              <a:rPr lang="hu-HU" dirty="0"/>
              <a:t>Ezek nélkül az élet egyszerű szenvedés, de hogy lehet megszerezni?</a:t>
            </a:r>
          </a:p>
          <a:p>
            <a:r>
              <a:rPr lang="hu-HU" dirty="0"/>
              <a:t>Kell egy cél, kell világosan látnom mit akarok. Ha nincs cél, nincs mi felé haladni. Ha van egy íjuk, de nem tudják mit kell vele eltalálni, akkor nem is igazán fogják, igaz? </a:t>
            </a:r>
          </a:p>
          <a:p>
            <a:pPr algn="just"/>
            <a:r>
              <a:rPr lang="hu-HU" dirty="0"/>
              <a:t>Itt jön a fekete leves: a célom kiválasztása felveti a kudarc keserű lehetőségét. Sokkal könnyebb cél nélkül élni, mint azzal, hiszen a cél valódi felelősség. Cél nélkül élő technikával el lehet érni, hogy észre se vegyék, hogy elbuktak az életben, csak a végén, amikor már késő. </a:t>
            </a:r>
          </a:p>
          <a:p>
            <a:pPr algn="just"/>
            <a:r>
              <a:rPr lang="hu-HU" dirty="0"/>
              <a:t>Ajánlok pár nem megterhelő lehetőséget arra, hogyan építsenek jövőt, hogyan használják fel a </a:t>
            </a:r>
            <a:r>
              <a:rPr lang="hu-HU" dirty="0" err="1"/>
              <a:t>jelenüket</a:t>
            </a:r>
            <a:r>
              <a:rPr lang="hu-HU" dirty="0"/>
              <a:t>, a jövőjük érdekében.</a:t>
            </a:r>
          </a:p>
        </p:txBody>
      </p:sp>
    </p:spTree>
    <p:extLst>
      <p:ext uri="{BB962C8B-B14F-4D97-AF65-F5344CB8AC3E}">
        <p14:creationId xmlns:p14="http://schemas.microsoft.com/office/powerpoint/2010/main" val="962024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pPr algn="ctr"/>
            <a:r>
              <a:rPr lang="hu-HU" dirty="0"/>
              <a:t>GOOGLE NAPTÁR</a:t>
            </a:r>
          </a:p>
        </p:txBody>
      </p:sp>
      <p:sp>
        <p:nvSpPr>
          <p:cNvPr id="3" name="Tartalom helye 2"/>
          <p:cNvSpPr>
            <a:spLocks noGrp="1"/>
          </p:cNvSpPr>
          <p:nvPr>
            <p:ph idx="1"/>
          </p:nvPr>
        </p:nvSpPr>
        <p:spPr/>
        <p:txBody>
          <a:bodyPr/>
          <a:lstStyle/>
          <a:p>
            <a:r>
              <a:rPr lang="hu-HU" dirty="0"/>
              <a:t>A naptár nem egy zárka, hanem egy lehetőség. </a:t>
            </a:r>
          </a:p>
          <a:p>
            <a:pPr algn="just"/>
            <a:r>
              <a:rPr lang="hu-HU" dirty="0"/>
              <a:t>Itt rontja el mindenki: bezárják magukat a hétköznapokba egy naptárral aztán ha kihúzták a teendőket (ha nem) mennek a szabadidős tevékenységre.</a:t>
            </a:r>
          </a:p>
          <a:p>
            <a:pPr algn="just"/>
            <a:r>
              <a:rPr lang="hu-HU" dirty="0"/>
              <a:t>Ne terrorizálják magukat,  hanem tárgyaljanak önmagukkal! </a:t>
            </a:r>
          </a:p>
          <a:p>
            <a:pPr algn="just"/>
            <a:r>
              <a:rPr lang="hu-HU" dirty="0"/>
              <a:t>Önökben lakik egy zsarnok főnök és egy rossz alkalmazott. Ha fejlődnek, lehetnek kedves, kiegyensúlyozott és jó főnökök és alázatos, sikeres alkalmazottak. (Nem tudják önmagukat kirúgni ugye, se felmondani, tehát az egyetlen lehetőség a fejlődés, más nincs). (</a:t>
            </a:r>
            <a:r>
              <a:rPr lang="hu-HU" dirty="0" err="1"/>
              <a:t>Kundera</a:t>
            </a:r>
            <a:r>
              <a:rPr lang="hu-HU" dirty="0"/>
              <a:t>: A lét elviselhetetlen könnyűsége!).</a:t>
            </a:r>
          </a:p>
        </p:txBody>
      </p:sp>
    </p:spTree>
    <p:extLst>
      <p:ext uri="{BB962C8B-B14F-4D97-AF65-F5344CB8AC3E}">
        <p14:creationId xmlns:p14="http://schemas.microsoft.com/office/powerpoint/2010/main" val="612800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dirty="0"/>
              <a:t>ITERMEZZO: Hogy ne legyen a naptáram egy börtön? Milyen egy tökéletes napom? Milyen lenne az életem, ha én tervezném meg?</a:t>
            </a:r>
          </a:p>
        </p:txBody>
      </p:sp>
      <p:sp>
        <p:nvSpPr>
          <p:cNvPr id="3" name="Tartalom helye 2"/>
          <p:cNvSpPr>
            <a:spLocks noGrp="1"/>
          </p:cNvSpPr>
          <p:nvPr>
            <p:ph idx="1"/>
          </p:nvPr>
        </p:nvSpPr>
        <p:spPr/>
        <p:txBody>
          <a:bodyPr>
            <a:normAutofit/>
          </a:bodyPr>
          <a:lstStyle/>
          <a:p>
            <a:r>
              <a:rPr lang="hu-HU" dirty="0"/>
              <a:t>Tervezzenek meg egy tökéletes napot.</a:t>
            </a:r>
          </a:p>
          <a:p>
            <a:r>
              <a:rPr lang="hu-HU" dirty="0"/>
              <a:t>Milyen lenne? Lenne benne felelősség? </a:t>
            </a:r>
          </a:p>
          <a:p>
            <a:r>
              <a:rPr lang="hu-HU" dirty="0"/>
              <a:t>Ha igen (mert értelmesek), mennyi? </a:t>
            </a:r>
          </a:p>
          <a:p>
            <a:pPr algn="just"/>
            <a:r>
              <a:rPr lang="hu-HU" dirty="0"/>
              <a:t>Képzeljék azt, hogy önmagukkal alkudoznak arról, hogy egy kis kötelezettség teljesítéséért mennyi pihenő jár. Ha egy másik embert próbálnának rábírni a tökéletes napja megélésére mit mondanának neki? Munka után megjutalmaznák? Alkudozzanak önmagukkal is így, fordítsanak önmaguk felé tiszteletet és erősebbek, bátrabbak és kitartóbbak lesznek. </a:t>
            </a:r>
          </a:p>
          <a:p>
            <a:pPr algn="just"/>
            <a:r>
              <a:rPr lang="hu-HU" dirty="0"/>
              <a:t>A tökéletes napjuk persze nem lesz tökéletes, mert a kötelezettségeik helyett mást fognak csinálni kb. 60-70%-</a:t>
            </a:r>
            <a:r>
              <a:rPr lang="hu-HU" dirty="0" err="1"/>
              <a:t>ban</a:t>
            </a:r>
            <a:r>
              <a:rPr lang="hu-HU" dirty="0"/>
              <a:t>, de az a 30-40% eredmény hol van a 0%-hoz képest??????? </a:t>
            </a:r>
          </a:p>
          <a:p>
            <a:pPr marL="0" indent="0" algn="just">
              <a:buNone/>
            </a:pPr>
            <a:endParaRPr lang="hu-HU" dirty="0"/>
          </a:p>
        </p:txBody>
      </p:sp>
    </p:spTree>
    <p:extLst>
      <p:ext uri="{BB962C8B-B14F-4D97-AF65-F5344CB8AC3E}">
        <p14:creationId xmlns:p14="http://schemas.microsoft.com/office/powerpoint/2010/main" val="4277182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677334" y="696359"/>
            <a:ext cx="9601196" cy="1303867"/>
          </a:xfrm>
        </p:spPr>
        <p:txBody>
          <a:bodyPr>
            <a:normAutofit fontScale="90000"/>
          </a:bodyPr>
          <a:lstStyle/>
          <a:p>
            <a:r>
              <a:rPr lang="hu-HU" dirty="0"/>
              <a:t>ITERMEZZO: miért jó üzlet feláldozni a </a:t>
            </a:r>
            <a:r>
              <a:rPr lang="hu-HU" dirty="0" err="1"/>
              <a:t>mát</a:t>
            </a:r>
            <a:r>
              <a:rPr lang="hu-HU" dirty="0"/>
              <a:t> a holnapért, miért jó üzlet feláldozni a jelent a jövőért? </a:t>
            </a:r>
          </a:p>
        </p:txBody>
      </p:sp>
      <p:sp>
        <p:nvSpPr>
          <p:cNvPr id="3" name="Tartalom helye 2"/>
          <p:cNvSpPr>
            <a:spLocks noGrp="1"/>
          </p:cNvSpPr>
          <p:nvPr>
            <p:ph idx="1"/>
          </p:nvPr>
        </p:nvSpPr>
        <p:spPr/>
        <p:txBody>
          <a:bodyPr>
            <a:normAutofit/>
          </a:bodyPr>
          <a:lstStyle/>
          <a:p>
            <a:endParaRPr lang="hu-HU" dirty="0"/>
          </a:p>
          <a:p>
            <a:pPr algn="just"/>
            <a:r>
              <a:rPr lang="hu-HU" dirty="0"/>
              <a:t>Egyszerű válasz: a jelent feláldozni a jövőért jó üzlet tapasztalataink szerint szinte mindig, fordítva szinte soha. Ősközösség: ma vadászom, hogy legyen étel holnap, ma aratok, hogy legyen kenyér holnap.</a:t>
            </a:r>
          </a:p>
          <a:p>
            <a:pPr algn="just"/>
            <a:r>
              <a:rPr lang="hu-HU" dirty="0"/>
              <a:t>Hány órát vesztegetnek el naponta? Az átlagos válasz 4-6 óra. Na most, ha 5-el számolunk (</a:t>
            </a:r>
            <a:r>
              <a:rPr lang="hu-HU" dirty="0" err="1"/>
              <a:t>aurea</a:t>
            </a:r>
            <a:r>
              <a:rPr lang="hu-HU" dirty="0"/>
              <a:t> </a:t>
            </a:r>
            <a:r>
              <a:rPr lang="hu-HU" dirty="0" err="1"/>
              <a:t>mediocritas</a:t>
            </a:r>
            <a:r>
              <a:rPr lang="hu-HU" dirty="0"/>
              <a:t>), akkor a matek szimpla: heti 25 óra, havi 100 óra, ez egy év alatt a munkahetek felét felemészti! Tehát az éves teljesítményük felét, vagyis a fizetésük felét kukába vágják. Ha havi 250.000,- Ft a fizetésük, akkor évente 3.000.000,- Ft-ot keresnének, de napi négy óra semmittevéssel pont a felét. </a:t>
            </a:r>
          </a:p>
          <a:p>
            <a:pPr algn="just"/>
            <a:r>
              <a:rPr lang="hu-HU" dirty="0"/>
              <a:t>Legyenek őszinték magukkal: ha látnák a szemük előtt a kukába zuhanó pénzt, akkor (akár munka árán) utánanyúlnának, vagy hagynák veszni?</a:t>
            </a:r>
          </a:p>
        </p:txBody>
      </p:sp>
    </p:spTree>
    <p:extLst>
      <p:ext uri="{BB962C8B-B14F-4D97-AF65-F5344CB8AC3E}">
        <p14:creationId xmlns:p14="http://schemas.microsoft.com/office/powerpoint/2010/main" val="1418374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Hogyan tudom növelni a teljesítményem kis lépésben?</a:t>
            </a:r>
          </a:p>
        </p:txBody>
      </p:sp>
      <p:sp>
        <p:nvSpPr>
          <p:cNvPr id="3" name="Tartalom helye 2"/>
          <p:cNvSpPr>
            <a:spLocks noGrp="1"/>
          </p:cNvSpPr>
          <p:nvPr>
            <p:ph idx="1"/>
          </p:nvPr>
        </p:nvSpPr>
        <p:spPr>
          <a:xfrm>
            <a:off x="677334" y="2141928"/>
            <a:ext cx="8596668" cy="3880773"/>
          </a:xfrm>
        </p:spPr>
        <p:txBody>
          <a:bodyPr/>
          <a:lstStyle/>
          <a:p>
            <a:r>
              <a:rPr lang="hu-HU" dirty="0"/>
              <a:t>Egyszerű matek: 1% a teljesítményük. Most képzeljék, hogy 1,01%. 180 nap alatt (egy félév) ez összesen 6-szoros teljesítménynövekedés. Tehát a hosszú kis energiabefektetés is brutális hozammal jár. </a:t>
            </a:r>
            <a:r>
              <a:rPr lang="hu-HU" dirty="0" err="1"/>
              <a:t>Elon</a:t>
            </a:r>
            <a:r>
              <a:rPr lang="hu-HU" dirty="0"/>
              <a:t> </a:t>
            </a:r>
            <a:r>
              <a:rPr lang="hu-HU" dirty="0" err="1"/>
              <a:t>Musk</a:t>
            </a:r>
            <a:r>
              <a:rPr lang="hu-HU" dirty="0"/>
              <a:t> napi 20 órát dolgozik. Képzeljék el az ő szorzatát, nem csoda, hogy megmozdul a tőzsde ha megszólal. </a:t>
            </a:r>
          </a:p>
          <a:p>
            <a:endParaRPr lang="hu-HU" dirty="0"/>
          </a:p>
          <a:p>
            <a:endParaRPr lang="hu-HU" dirty="0"/>
          </a:p>
        </p:txBody>
      </p:sp>
    </p:spTree>
    <p:extLst>
      <p:ext uri="{BB962C8B-B14F-4D97-AF65-F5344CB8AC3E}">
        <p14:creationId xmlns:p14="http://schemas.microsoft.com/office/powerpoint/2010/main" val="2196694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a:bodyPr>
          <a:lstStyle/>
          <a:p>
            <a:r>
              <a:rPr lang="hu-HU" dirty="0"/>
              <a:t>ITERMEZZO: Behozhatatlan előnyre tehetnek szert napi fél óra „munkával”.</a:t>
            </a:r>
          </a:p>
        </p:txBody>
      </p:sp>
      <p:sp>
        <p:nvSpPr>
          <p:cNvPr id="3" name="Tartalom helye 2"/>
          <p:cNvSpPr>
            <a:spLocks noGrp="1"/>
          </p:cNvSpPr>
          <p:nvPr>
            <p:ph idx="1"/>
          </p:nvPr>
        </p:nvSpPr>
        <p:spPr/>
        <p:txBody>
          <a:bodyPr>
            <a:normAutofit fontScale="85000" lnSpcReduction="10000"/>
          </a:bodyPr>
          <a:lstStyle/>
          <a:p>
            <a:r>
              <a:rPr lang="hu-HU" dirty="0"/>
              <a:t>Tegyük fel, hogy 15 oldalt elolvasnak: MINDEN NAP! </a:t>
            </a:r>
          </a:p>
          <a:p>
            <a:pPr algn="just"/>
            <a:r>
              <a:rPr lang="hu-HU" dirty="0"/>
              <a:t>Ez azt jelenti, hogy a szorgalmi időszak (vegyünk 14 hetet), összesen 1470 oldal plusz tudás. Képzeljék el azt, hogy 1470 oldalnyi előnyük van. Azoktól kérdezem, akik nem olvasnak: hogyan hozzák be ezt az előnyt? Most képzeljék el azt, hogy valaki ilyen „szorgalmasan dolgozik” minden hónapban. Azért van idézőjelben, mert napi 15 oldalt elolvasni nem munka, épp ellenkezőleg. Az előnyt képzeljék el ne 14 hét, de 14 év távlatában!</a:t>
            </a:r>
          </a:p>
          <a:p>
            <a:pPr algn="just"/>
            <a:r>
              <a:rPr lang="hu-HU" dirty="0"/>
              <a:t>Aki tehetséges és okos, nagyobb felelősséget kell vállalnia, mert az ő összeadódó teljesítménye elképzelhetetlenül nagy lesz az idő folyamán. Ha Ön egy nap alatt felkészül az egyetem legnehezebb vizsgájára, akkor mit tud elérni az életében ha minden nap tanul?</a:t>
            </a:r>
          </a:p>
          <a:p>
            <a:pPr algn="just"/>
            <a:r>
              <a:rPr lang="hu-HU" dirty="0"/>
              <a:t>Kemény dolog ezzel szembenézni, akkor is ha olyan egyértelmű mint amilyen kék az ég, de a felelősség és a kudarc bátorságot igényel és erőt és ez tanulható, méghozzá gyorsan és eredményesen. </a:t>
            </a:r>
          </a:p>
          <a:p>
            <a:pPr algn="just"/>
            <a:r>
              <a:rPr lang="hu-HU" dirty="0"/>
              <a:t>Legyenek bátrak, célozzanak az íjjal oda ahova akarnak, maradjanak kitartók és győzzenek! </a:t>
            </a:r>
          </a:p>
        </p:txBody>
      </p:sp>
    </p:spTree>
    <p:extLst>
      <p:ext uri="{BB962C8B-B14F-4D97-AF65-F5344CB8AC3E}">
        <p14:creationId xmlns:p14="http://schemas.microsoft.com/office/powerpoint/2010/main" val="3530791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zetta">
  <a:themeElements>
    <a:clrScheme name="Vörös–narancs">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Fazet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zet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259</TotalTime>
  <Words>826</Words>
  <Application>Microsoft Office PowerPoint</Application>
  <PresentationFormat>Szélesvásznú</PresentationFormat>
  <Paragraphs>30</Paragraphs>
  <Slides>6</Slides>
  <Notes>0</Notes>
  <HiddenSlides>0</HiddenSlides>
  <MMClips>0</MMClips>
  <ScaleCrop>false</ScaleCrop>
  <HeadingPairs>
    <vt:vector size="6" baseType="variant">
      <vt:variant>
        <vt:lpstr>Használt betűtípusok</vt:lpstr>
      </vt:variant>
      <vt:variant>
        <vt:i4>4</vt:i4>
      </vt:variant>
      <vt:variant>
        <vt:lpstr>Téma</vt:lpstr>
      </vt:variant>
      <vt:variant>
        <vt:i4>1</vt:i4>
      </vt:variant>
      <vt:variant>
        <vt:lpstr>Diacímek</vt:lpstr>
      </vt:variant>
      <vt:variant>
        <vt:i4>6</vt:i4>
      </vt:variant>
    </vt:vector>
  </HeadingPairs>
  <TitlesOfParts>
    <vt:vector size="11" baseType="lpstr">
      <vt:lpstr>Arial</vt:lpstr>
      <vt:lpstr>Garamond</vt:lpstr>
      <vt:lpstr>Trebuchet MS</vt:lpstr>
      <vt:lpstr>Wingdings 3</vt:lpstr>
      <vt:lpstr>Fazetta</vt:lpstr>
      <vt:lpstr>INTERMEZZO: Meg tudunk egyezni-e abban, hogy ez fontos az élethez?</vt:lpstr>
      <vt:lpstr>GOOGLE NAPTÁR</vt:lpstr>
      <vt:lpstr>ITERMEZZO: Hogy ne legyen a naptáram egy börtön? Milyen egy tökéletes napom? Milyen lenne az életem, ha én tervezném meg?</vt:lpstr>
      <vt:lpstr>ITERMEZZO: miért jó üzlet feláldozni a mát a holnapért, miért jó üzlet feláldozni a jelent a jövőért? </vt:lpstr>
      <vt:lpstr>Hogyan tudom növelni a teljesítményem kis lépésben?</vt:lpstr>
      <vt:lpstr>ITERMEZZO: Behozhatatlan előnyre tehetnek szert napi fél óra „munkával”.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ITERMEZZO: miért jó üzlet feláldozni a mát a holnapért, miért jó üzlet feláldozni a jelent a jövőért?</dc:title>
  <dc:creator>Dr. Novák Pál</dc:creator>
  <cp:lastModifiedBy>Révai László</cp:lastModifiedBy>
  <cp:revision>10</cp:revision>
  <dcterms:created xsi:type="dcterms:W3CDTF">2021-02-24T07:56:51Z</dcterms:created>
  <dcterms:modified xsi:type="dcterms:W3CDTF">2025-10-11T05:56:23Z</dcterms:modified>
</cp:coreProperties>
</file>