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5" r:id="rId2"/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8" r:id="rId20"/>
    <p:sldId id="272" r:id="rId21"/>
    <p:sldId id="280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7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39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6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5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89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2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9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5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59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32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5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3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18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9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412663-E048-4834-83D1-694D7CBAC3D9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3560DA-ED6A-4D68-B982-DED4BAB692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1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215147"/>
            <a:ext cx="9698182" cy="64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Mások nevét helyesen kell kiejteni, akkor is ha külföldi: soha nem magyarítunk semmit (nálunk is ciki szépen beszélni egyébként az angolt eredeti kiejtéssel, de valójában az a ciki, hogy magyarul ejtjük az angol szavakat). (Pl. </a:t>
            </a:r>
            <a:r>
              <a:rPr lang="hu-HU" dirty="0" err="1"/>
              <a:t>sztyudent</a:t>
            </a:r>
            <a:r>
              <a:rPr lang="hu-HU" dirty="0"/>
              <a:t> </a:t>
            </a:r>
            <a:r>
              <a:rPr lang="hu-HU" dirty="0" err="1"/>
              <a:t>kárd</a:t>
            </a:r>
            <a:r>
              <a:rPr lang="hu-HU" dirty="0"/>
              <a:t>.)</a:t>
            </a:r>
          </a:p>
          <a:p>
            <a:pPr algn="just"/>
            <a:r>
              <a:rPr lang="hu-HU" dirty="0"/>
              <a:t>Telefonálás során mindig bemutatkozunk, nem csak udvariatlan, de borzalmasan idegesítő is, amikor valakiből harapófogóval kell kihúzni, hogy kicsoda, akár a hívó, akár a hívott fél részéről merül fel ez az otrombaság. Ha nem tudjuk ki hív: teljes név stb.</a:t>
            </a:r>
          </a:p>
          <a:p>
            <a:pPr algn="just"/>
            <a:r>
              <a:rPr lang="hu-HU" dirty="0"/>
              <a:t>(Tipp: a hangunkon hallatszik a testhelyzetünk: fekve ne telefonáljunk ha szeretnénk valakit megtisztelni, mert hallatszik, ahogy az is hallatszik, ha mosolygunk).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595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Van akinek nem kell bemutatkozni: pl. Donald </a:t>
            </a:r>
            <a:r>
              <a:rPr lang="hu-HU" dirty="0" err="1"/>
              <a:t>Trump</a:t>
            </a:r>
            <a:r>
              <a:rPr lang="hu-HU" dirty="0"/>
              <a:t> és Kim </a:t>
            </a:r>
            <a:r>
              <a:rPr lang="hu-HU" dirty="0" err="1"/>
              <a:t>Dzsongun</a:t>
            </a:r>
            <a:r>
              <a:rPr lang="hu-HU" dirty="0"/>
              <a:t> találkozásakor tisztában voltak vele ki kicsoda, de valószínűleg </a:t>
            </a:r>
            <a:r>
              <a:rPr lang="hu-HU" dirty="0" err="1"/>
              <a:t>Justin</a:t>
            </a:r>
            <a:r>
              <a:rPr lang="hu-HU" dirty="0"/>
              <a:t> </a:t>
            </a:r>
            <a:r>
              <a:rPr lang="hu-HU" dirty="0" err="1"/>
              <a:t>Bieber</a:t>
            </a:r>
            <a:r>
              <a:rPr lang="hu-HU" dirty="0"/>
              <a:t> és </a:t>
            </a:r>
            <a:r>
              <a:rPr lang="hu-HU" dirty="0" err="1"/>
              <a:t>Justin</a:t>
            </a:r>
            <a:r>
              <a:rPr lang="hu-HU" dirty="0"/>
              <a:t> </a:t>
            </a:r>
            <a:r>
              <a:rPr lang="hu-HU" dirty="0" err="1"/>
              <a:t>Timberlake</a:t>
            </a:r>
            <a:r>
              <a:rPr lang="hu-HU" dirty="0"/>
              <a:t> is eltekinthet a bemutatkozástól egy buliban.</a:t>
            </a:r>
          </a:p>
        </p:txBody>
      </p:sp>
    </p:spTree>
    <p:extLst>
      <p:ext uri="{BB962C8B-B14F-4D97-AF65-F5344CB8AC3E}">
        <p14:creationId xmlns:p14="http://schemas.microsoft.com/office/powerpoint/2010/main" val="224707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Kétoldalú </a:t>
            </a:r>
            <a:r>
              <a:rPr lang="hu-HU"/>
              <a:t>tárgyalások: </a:t>
            </a:r>
            <a:r>
              <a:rPr lang="hu-HU" dirty="0"/>
              <a:t>szervező mindenkit bemutat az érdemi tárgyalás előtt. </a:t>
            </a:r>
          </a:p>
          <a:p>
            <a:r>
              <a:rPr lang="hu-HU" dirty="0"/>
              <a:t>Sokoldalú tárgyalásokon nem mutatunk be mindenkit, van névtábla, vagy amikor felszólal valaki maga bemutatkozik. </a:t>
            </a:r>
          </a:p>
          <a:p>
            <a:r>
              <a:rPr lang="hu-HU" dirty="0"/>
              <a:t>Társaságban (házibuliban, karanténbuliban, persze ezen utóbbi köztudomású, hogy nem is létezik):  házigazda, háziasszony mutatja be a vendéget. </a:t>
            </a:r>
          </a:p>
          <a:p>
            <a:r>
              <a:rPr lang="hu-HU" dirty="0"/>
              <a:t>Kit kell kinek bemutatni? : a fiatalabbat az idősnek, férfit a nőnek stb., de nyilván van kivétel. Ismét: a jó érzés, az alázat képes tökéletesre hangolni a tanult etikett alapjait lelkünkben.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84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Szituációs gyakorlat: Házibulit rendezünk kaliforniai otthonunkban, ahol megdöbbenve tapasztaljuk, hogy Bruce Willis és </a:t>
            </a:r>
            <a:r>
              <a:rPr lang="hu-HU" dirty="0" err="1"/>
              <a:t>Will</a:t>
            </a:r>
            <a:r>
              <a:rPr lang="hu-HU" dirty="0"/>
              <a:t> Smith nem ismeri egymást. </a:t>
            </a:r>
          </a:p>
          <a:p>
            <a:r>
              <a:rPr lang="hu-HU" dirty="0"/>
              <a:t>Az egyenlő tisztelet követelménye megköveteli a következő módot pl.: Mr. Willis, kérem engedje meg, hogy bemutassam Mr. Smitht. (Így a bemutatott is tudja, hogy kinek mutatják be, méghozzá azonnal). </a:t>
            </a:r>
          </a:p>
          <a:p>
            <a:r>
              <a:rPr lang="hu-HU" dirty="0"/>
              <a:t>Egy ilyen esetben nem kell elismételni a saját nevem, ha már elhangzott. Teljesen felesleges.</a:t>
            </a:r>
          </a:p>
        </p:txBody>
      </p:sp>
    </p:spTree>
    <p:extLst>
      <p:ext uri="{BB962C8B-B14F-4D97-AF65-F5344CB8AC3E}">
        <p14:creationId xmlns:p14="http://schemas.microsoft.com/office/powerpoint/2010/main" val="33135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913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/>
              <a:t>MEGSZÓLÍTÁS</a:t>
            </a:r>
            <a:br>
              <a:rPr lang="hu-HU" dirty="0"/>
            </a:br>
            <a:r>
              <a:rPr lang="hu-HU" dirty="0"/>
              <a:t>(pici történeti áttekintés, pont az unalom határát súrolva)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XVI. Században a tegezés volt még az általános, persze számtalan megszólítási forma tartozott hozzá: Uram, Úrhölgy, Tekintetes…, de akkor is: a hagyományos ősi megszólítás a magyaroknál a tegezés volt. </a:t>
            </a:r>
          </a:p>
          <a:p>
            <a:r>
              <a:rPr lang="hu-HU" dirty="0"/>
              <a:t>Kegyelmedből lett a kend (Rákóczi Ferenc még így szólítja Bercsényi hadvezérét, de gyorsan változik, 1763-ban már a köznépet hívják kendnek). </a:t>
            </a:r>
          </a:p>
          <a:p>
            <a:r>
              <a:rPr lang="hu-HU" dirty="0"/>
              <a:t>A Bécsi Udvar és a nyugati nyomás hatására alakul ki a magázódás.</a:t>
            </a:r>
          </a:p>
          <a:p>
            <a:r>
              <a:rPr lang="hu-HU" dirty="0"/>
              <a:t>A 17. században már létezik egyébként a maga szó, de gorombáskodásra használják, ahogy ma is igen pejoratív lehet</a:t>
            </a:r>
          </a:p>
          <a:p>
            <a:r>
              <a:rPr lang="hu-HU" dirty="0"/>
              <a:t>ÖN: Széchenyi István. </a:t>
            </a:r>
          </a:p>
        </p:txBody>
      </p:sp>
    </p:spTree>
    <p:extLst>
      <p:ext uri="{BB962C8B-B14F-4D97-AF65-F5344CB8AC3E}">
        <p14:creationId xmlns:p14="http://schemas.microsoft.com/office/powerpoint/2010/main" val="264139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MEGSZÓLÍTÁS</a:t>
            </a:r>
            <a:br>
              <a:rPr lang="hu-HU" dirty="0"/>
            </a:br>
            <a:r>
              <a:rPr lang="hu-HU" dirty="0"/>
              <a:t>(pici történeti áttekintés, pont az unalom határát súrolva)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3946" y="2464568"/>
            <a:ext cx="9601196" cy="3318936"/>
          </a:xfrm>
        </p:spPr>
        <p:txBody>
          <a:bodyPr/>
          <a:lstStyle/>
          <a:p>
            <a:r>
              <a:rPr lang="hu-HU" dirty="0"/>
              <a:t>Hála az istennek volt egy Széchenyi István Grófunk, aki azon túl, feltalálta nekünk a hitelt, illetve megismertette velünk, tett még egy csodát: kitalálta az Ön szót (1833, </a:t>
            </a:r>
            <a:r>
              <a:rPr lang="hu-HU" dirty="0" err="1"/>
              <a:t>Stadium</a:t>
            </a:r>
            <a:r>
              <a:rPr lang="hu-HU" dirty="0"/>
              <a:t> c. művében).</a:t>
            </a:r>
          </a:p>
          <a:p>
            <a:r>
              <a:rPr lang="hu-HU" dirty="0"/>
              <a:t>1848-ban találjuk ki a polgártársakat. </a:t>
            </a:r>
          </a:p>
          <a:p>
            <a:r>
              <a:rPr lang="hu-HU" dirty="0"/>
              <a:t>Az elvtárs rossz szájízű lett, a kommunizmus miatt, pedig kevés lényegre törőbb megszólítás van. </a:t>
            </a:r>
          </a:p>
        </p:txBody>
      </p:sp>
    </p:spTree>
    <p:extLst>
      <p:ext uri="{BB962C8B-B14F-4D97-AF65-F5344CB8AC3E}">
        <p14:creationId xmlns:p14="http://schemas.microsoft.com/office/powerpoint/2010/main" val="384099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MEGSZÓLÍTÁS 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5474" y="2501514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Férfi: Úr, Uram.</a:t>
            </a:r>
          </a:p>
          <a:p>
            <a:r>
              <a:rPr lang="hu-HU" dirty="0"/>
              <a:t>Hölgy: Hölgy, Asszonyom, Kisasszony. (bár az asszony megillet mindenkit egy kor után, könnyen lehet olyan éle e megszólításnak mely csúnyán belevág a tiszteletteljes kommunikációba, ezért használjuk az aduászt: hölgyem). </a:t>
            </a:r>
          </a:p>
          <a:p>
            <a:pPr algn="ctr"/>
            <a:r>
              <a:rPr lang="hu-HU" dirty="0"/>
              <a:t>ÖN - MAGA – TE</a:t>
            </a:r>
          </a:p>
          <a:p>
            <a:pPr algn="ctr"/>
            <a:r>
              <a:rPr lang="hu-HU" dirty="0"/>
              <a:t>E megszólításoknak társadalmilag elismert rangjuk van. </a:t>
            </a:r>
          </a:p>
          <a:p>
            <a:pPr algn="ctr"/>
            <a:r>
              <a:rPr lang="hu-HU" dirty="0"/>
              <a:t>Az Ön a legudvariasabb, nem nyúlhatunk mellé vele, személy szerint csak ezt használom. </a:t>
            </a:r>
          </a:p>
          <a:p>
            <a:pPr algn="ctr"/>
            <a:r>
              <a:rPr lang="hu-HU" dirty="0"/>
              <a:t>Maga: köznapi formula, nem sértő, de ez a befogadótól is függ.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526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TEGEZŐDÉS, HONNAN VAN?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tegeződés a </a:t>
            </a:r>
            <a:r>
              <a:rPr lang="hu-HU" i="1" dirty="0"/>
              <a:t>servus </a:t>
            </a:r>
            <a:r>
              <a:rPr lang="hu-HU" i="1" dirty="0" err="1"/>
              <a:t>humillimus</a:t>
            </a:r>
            <a:r>
              <a:rPr lang="hu-HU" i="1" dirty="0"/>
              <a:t> sum</a:t>
            </a:r>
            <a:r>
              <a:rPr lang="hu-HU" dirty="0"/>
              <a:t>, latin kifejezésből származik, jelentése legalázatosabb szolgája. Na most, ebből lett a szervusz. </a:t>
            </a:r>
          </a:p>
          <a:p>
            <a:r>
              <a:rPr lang="hu-HU" dirty="0"/>
              <a:t>A tegeződésnek nincsenek szabályai a közhiedelemmel ellentétben, ajánlhatja nő és férfi is, de megint vissza kell nyúlni az adu ászhoz: a jóérzés vezesse a kezüket. Értelemszerűen ne ajánljunk tegeződő bratyizó viszonyt </a:t>
            </a:r>
            <a:r>
              <a:rPr lang="hu-HU" dirty="0" err="1"/>
              <a:t>oktatónknak</a:t>
            </a:r>
            <a:r>
              <a:rPr lang="hu-HU" dirty="0"/>
              <a:t>, a dékánnak vagy Barack </a:t>
            </a:r>
            <a:r>
              <a:rPr lang="hu-HU" dirty="0" err="1"/>
              <a:t>Obamának</a:t>
            </a:r>
            <a:r>
              <a:rPr lang="hu-HU" dirty="0"/>
              <a:t> ha esetleg erre jár.</a:t>
            </a:r>
          </a:p>
          <a:p>
            <a:r>
              <a:rPr lang="hu-HU" dirty="0"/>
              <a:t>Hivatalos környezetben azonban ne essenek a ló túloldalára és ne tegezzenek valakit megkülönböztetően: pl.: János tudja…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018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MEGSZÓLÍTÁS MA</a:t>
            </a:r>
            <a:br>
              <a:rPr lang="hu-HU" dirty="0"/>
            </a:br>
            <a:r>
              <a:rPr lang="hu-HU" dirty="0"/>
              <a:t>HIVATALOS KÖRNYEZET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lehetőség kínálkozik: </a:t>
            </a:r>
          </a:p>
          <a:p>
            <a:pPr marL="457200" indent="-457200">
              <a:buAutoNum type="arabicPeriod"/>
            </a:pPr>
            <a:r>
              <a:rPr lang="hu-HU" dirty="0"/>
              <a:t>Név és udvariassági kitétel,</a:t>
            </a:r>
          </a:p>
          <a:p>
            <a:pPr marL="457200" indent="-457200">
              <a:buAutoNum type="arabicPeriod"/>
            </a:pPr>
            <a:r>
              <a:rPr lang="hu-HU" dirty="0"/>
              <a:t>Rang és udvariassági kitétel. </a:t>
            </a:r>
          </a:p>
          <a:p>
            <a:pPr marL="0" indent="0">
              <a:buNone/>
            </a:pPr>
            <a:r>
              <a:rPr lang="hu-HU" dirty="0"/>
              <a:t>Tehát például Elnök Úr!, vagy Kis Úr!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6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TÁRSALGÁS</a:t>
            </a:r>
            <a:br>
              <a:rPr lang="hu-HU" dirty="0"/>
            </a:br>
            <a:r>
              <a:rPr lang="hu-HU" dirty="0"/>
              <a:t>MIT KERÜLJÜNK HIVATALOS KÖRNYEZETBEN TARTALMI SZEMPONTBÓL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720218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Van, hogy megszakad a hivatalos tárgyalás és ekkor egyfajtaképpen önmagunk diplomatájaként kell eljárniuk: </a:t>
            </a:r>
          </a:p>
          <a:p>
            <a:r>
              <a:rPr lang="hu-HU" dirty="0"/>
              <a:t>Nem beszélünk: keresetről, családi és magánügyekről, megélhetési forrásokról és vagyoni helyzetről, „hacsak nem illik oda”. Tudják, hogy értem.</a:t>
            </a:r>
          </a:p>
          <a:p>
            <a:r>
              <a:rPr lang="hu-HU" dirty="0"/>
              <a:t>Jelen nem vélő személyt soha nem illetünk negatív kritikával. </a:t>
            </a:r>
          </a:p>
          <a:p>
            <a:r>
              <a:rPr lang="hu-HU" dirty="0"/>
              <a:t>Véleményünket és tisztességünket mindig tartsuk meg, de soha ne tiszteletlenségig. </a:t>
            </a:r>
          </a:p>
        </p:txBody>
      </p:sp>
    </p:spTree>
    <p:extLst>
      <p:ext uri="{BB962C8B-B14F-4D97-AF65-F5344CB8AC3E}">
        <p14:creationId xmlns:p14="http://schemas.microsoft.com/office/powerpoint/2010/main" val="24987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Etikett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Mark Twain: „Van az alázatnak az a foka, ami már hivalkodás.”</a:t>
            </a:r>
          </a:p>
          <a:p>
            <a:endParaRPr lang="hu-HU" dirty="0"/>
          </a:p>
          <a:p>
            <a:r>
              <a:rPr lang="hu-HU" dirty="0"/>
              <a:t>Tudni illik, mi illik, avagy illek-e illeni amit </a:t>
            </a:r>
            <a:r>
              <a:rPr lang="hu-HU"/>
              <a:t>hiszünk?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549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HIVATALOS LEVÉL</a:t>
            </a:r>
            <a:br>
              <a:rPr lang="hu-HU" dirty="0"/>
            </a:br>
            <a:r>
              <a:rPr lang="hu-HU" dirty="0"/>
              <a:t>(címzés)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27" y="2383757"/>
            <a:ext cx="7620000" cy="3790950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777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35" y="635644"/>
            <a:ext cx="3888509" cy="5623781"/>
          </a:xfrm>
        </p:spPr>
      </p:pic>
    </p:spTree>
    <p:extLst>
      <p:ext uri="{BB962C8B-B14F-4D97-AF65-F5344CB8AC3E}">
        <p14:creationId xmlns:p14="http://schemas.microsoft.com/office/powerpoint/2010/main" val="228946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JELSZÓ: JÓÉRZÉS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etikett az emberi jóérzés közvetítésnek szabályrendszere. Olyan mint a nyelvünk, változik és idomul hozzánk nap mint nap, ezért az etikett nem olyan egzakt mint a </a:t>
            </a:r>
            <a:r>
              <a:rPr lang="hu-HU" i="1" dirty="0"/>
              <a:t>matematika. </a:t>
            </a:r>
            <a:r>
              <a:rPr lang="hu-HU" dirty="0"/>
              <a:t>Gyakran változik, módosul és </a:t>
            </a:r>
            <a:r>
              <a:rPr lang="hu-HU" dirty="0" err="1"/>
              <a:t>cserélődik</a:t>
            </a:r>
            <a:r>
              <a:rPr lang="hu-HU" dirty="0"/>
              <a:t>. </a:t>
            </a:r>
            <a:endParaRPr lang="hu-HU" i="1" dirty="0"/>
          </a:p>
          <a:p>
            <a:r>
              <a:rPr lang="hu-HU" dirty="0"/>
              <a:t>A tisztelet és a becsület megadásának módja, a jóérzés közvetítése, kölcsönös öröm. </a:t>
            </a:r>
          </a:p>
          <a:p>
            <a:pPr algn="ctr"/>
            <a:r>
              <a:rPr lang="hu-HU" dirty="0"/>
              <a:t>Ezt ne feledjék soha:</a:t>
            </a:r>
          </a:p>
          <a:p>
            <a:pPr algn="ctr"/>
            <a:r>
              <a:rPr lang="hu-HU" dirty="0"/>
              <a:t>A helyes etikett </a:t>
            </a:r>
            <a:r>
              <a:rPr lang="hu-HU" dirty="0" err="1"/>
              <a:t>win-win</a:t>
            </a:r>
            <a:r>
              <a:rPr lang="hu-HU" dirty="0"/>
              <a:t> alapon működik: öröm minden résztvevő számára. </a:t>
            </a:r>
          </a:p>
        </p:txBody>
      </p:sp>
    </p:spTree>
    <p:extLst>
      <p:ext uri="{BB962C8B-B14F-4D97-AF65-F5344CB8AC3E}">
        <p14:creationId xmlns:p14="http://schemas.microsoft.com/office/powerpoint/2010/main" val="30161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Köszönés szóban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Napszakra utalunk Európában</a:t>
            </a:r>
          </a:p>
          <a:p>
            <a:r>
              <a:rPr lang="hu-HU" dirty="0"/>
              <a:t>Jó napot, reggelt stb. (mi hiányzik?)</a:t>
            </a:r>
          </a:p>
          <a:p>
            <a:r>
              <a:rPr lang="hu-HU" dirty="0"/>
              <a:t>Az angol 12:00-ig amúgy  reggelt kíván, máshogy és máshogy állnak ehhez a népek</a:t>
            </a:r>
          </a:p>
          <a:p>
            <a:r>
              <a:rPr lang="hu-HU" dirty="0"/>
              <a:t>Spanyolban hasonló: Buenos </a:t>
            </a:r>
            <a:r>
              <a:rPr lang="hu-HU" dirty="0" err="1"/>
              <a:t>dias</a:t>
            </a:r>
            <a:r>
              <a:rPr lang="hu-HU" dirty="0"/>
              <a:t> (jó napot) után </a:t>
            </a:r>
            <a:r>
              <a:rPr lang="hu-HU" dirty="0" err="1"/>
              <a:t>buenos</a:t>
            </a:r>
            <a:r>
              <a:rPr lang="hu-HU" dirty="0"/>
              <a:t> </a:t>
            </a:r>
            <a:r>
              <a:rPr lang="hu-HU" dirty="0" err="1"/>
              <a:t>tardes</a:t>
            </a:r>
            <a:r>
              <a:rPr lang="hu-HU" dirty="0"/>
              <a:t> (jó délutánt)</a:t>
            </a:r>
          </a:p>
          <a:p>
            <a:r>
              <a:rPr lang="hu-HU" dirty="0"/>
              <a:t>Kivétel a vallási jellegű köszönések és bizonyos szakmák: (bányászok: jó szerencsét).</a:t>
            </a:r>
          </a:p>
          <a:p>
            <a:r>
              <a:rPr lang="hu-HU" dirty="0"/>
              <a:t>Hölgyeknek: kezét, vagy </a:t>
            </a:r>
            <a:r>
              <a:rPr lang="hu-HU" dirty="0" err="1"/>
              <a:t>kezi</a:t>
            </a:r>
            <a:r>
              <a:rPr lang="hu-HU" dirty="0"/>
              <a:t> csókolom (a kezeit csókolom helytelen, rossz német fordításból ered)</a:t>
            </a:r>
          </a:p>
        </p:txBody>
      </p:sp>
    </p:spTree>
    <p:extLst>
      <p:ext uri="{BB962C8B-B14F-4D97-AF65-F5344CB8AC3E}">
        <p14:creationId xmlns:p14="http://schemas.microsoft.com/office/powerpoint/2010/main" val="277771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Érdekes ékes anyanyelvünk: a szimpla csókolom már bizalmaskodó</a:t>
            </a:r>
          </a:p>
          <a:p>
            <a:r>
              <a:rPr lang="hu-HU" dirty="0"/>
              <a:t>Csókollak drága Klárám (magánélet)</a:t>
            </a:r>
          </a:p>
          <a:p>
            <a:r>
              <a:rPr lang="hu-HU" dirty="0"/>
              <a:t>Az etikett nem bonyolult pontosan azért, mert amennyiben a lelkünket finomra hangoljuk, a szabályok </a:t>
            </a:r>
            <a:r>
              <a:rPr lang="hu-HU" dirty="0" err="1"/>
              <a:t>érthetőek</a:t>
            </a:r>
            <a:r>
              <a:rPr lang="hu-HU" dirty="0"/>
              <a:t> és kristálytiszták lesznek. </a:t>
            </a:r>
          </a:p>
          <a:p>
            <a:r>
              <a:rPr lang="hu-HU" dirty="0"/>
              <a:t>Nem az a nehéz, hogy a </a:t>
            </a:r>
            <a:r>
              <a:rPr lang="hu-HU" dirty="0" err="1"/>
              <a:t>udvariasak</a:t>
            </a:r>
            <a:r>
              <a:rPr lang="hu-HU" dirty="0"/>
              <a:t> legyünk, hanem az, hogy ne essünk a ló túloldalára. </a:t>
            </a:r>
          </a:p>
          <a:p>
            <a:r>
              <a:rPr lang="hu-HU" dirty="0"/>
              <a:t>Egy köztes állapotot kell találni, ahol a tisztelet még nem hivalkodó alázat.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20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ARANYASZABÁLY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hu-HU" dirty="0"/>
              <a:t>ELŐRE KÖSZÖN</a:t>
            </a:r>
          </a:p>
          <a:p>
            <a:pPr algn="ctr"/>
            <a:r>
              <a:rPr lang="hu-HU" b="1" dirty="0"/>
              <a:t>A férfi a nőnek! </a:t>
            </a:r>
          </a:p>
          <a:p>
            <a:pPr algn="ctr"/>
            <a:r>
              <a:rPr lang="hu-HU" dirty="0"/>
              <a:t>(21. század ide vagy oda, ebben a régióban nem olyan erős ez a vonal még, mint pl. Skandináviában)</a:t>
            </a:r>
          </a:p>
          <a:p>
            <a:pPr algn="ctr"/>
            <a:r>
              <a:rPr lang="hu-HU" b="1" dirty="0"/>
              <a:t>A fiatalabb az idősebbnek.</a:t>
            </a:r>
          </a:p>
          <a:p>
            <a:pPr algn="ctr"/>
            <a:r>
              <a:rPr lang="hu-HU" b="1" dirty="0"/>
              <a:t>A beosztott a főnöknek. </a:t>
            </a:r>
          </a:p>
          <a:p>
            <a:pPr algn="ctr"/>
            <a:r>
              <a:rPr lang="hu-HU" b="1" dirty="0"/>
              <a:t>(egyházi etikett szerint ettől eltérhetünk, ahogy sokszor az életben is)</a:t>
            </a:r>
          </a:p>
          <a:p>
            <a:pPr algn="ctr"/>
            <a:r>
              <a:rPr lang="hu-HU" dirty="0"/>
              <a:t>A belépő a bent lévőnek (Mi köszönünk a boltba amikor belépünk). </a:t>
            </a:r>
          </a:p>
          <a:p>
            <a:pPr algn="ctr"/>
            <a:r>
              <a:rPr lang="hu-HU" dirty="0"/>
              <a:t>És ezt csak azért rakom ide, mert bár mindig előre köszönök, mert ez a szabály kikopott, mint az úttest háború után: </a:t>
            </a:r>
          </a:p>
          <a:p>
            <a:pPr algn="ctr"/>
            <a:r>
              <a:rPr lang="hu-HU" b="1" dirty="0"/>
              <a:t>A diák a tanárnak! </a:t>
            </a:r>
            <a:r>
              <a:rPr lang="hu-HU" b="1" dirty="0">
                <a:sym typeface="Wingdings" panose="05000000000000000000" pitchFamily="2" charset="2"/>
              </a:rPr>
              <a:t> </a:t>
            </a:r>
            <a:endParaRPr lang="hu-HU" b="1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510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Kalapemelés: ma már senki nem hord kalapot, de sapkát annál inkább. Köszönéskor illene levenni és vállig emelni.</a:t>
            </a:r>
          </a:p>
          <a:p>
            <a:r>
              <a:rPr lang="hu-HU" dirty="0"/>
              <a:t>Meghajolni azt hisszük nem szoktunk, de manapság is a tiszteletteljes „előre dőlés” enyhe meghajlással ugyanúgy szokás, ha belegondolnak. Az ember ugyanis önkéntelenül meghajol, ha olyan emberrel találkozik akire valami miatt felnéz, vagy akitől fél. </a:t>
            </a:r>
          </a:p>
          <a:p>
            <a:r>
              <a:rPr lang="hu-HU" dirty="0"/>
              <a:t>Ha köszönünk, fel kell kelni ülő helyzetünkből: a férfi feláll ha idősnek, hölgynek köszön, ha fiatalabb köszön az idősebbnek stb. </a:t>
            </a:r>
          </a:p>
          <a:p>
            <a:r>
              <a:rPr lang="hu-HU" dirty="0"/>
              <a:t>De vannak határok, melyeket megint csak a jó érzésnél kell meghúzni: ha ki be járunk egy szobából, nem kell felpattanni 5 percenként stb. </a:t>
            </a:r>
          </a:p>
        </p:txBody>
      </p:sp>
    </p:spTree>
    <p:extLst>
      <p:ext uri="{BB962C8B-B14F-4D97-AF65-F5344CB8AC3E}">
        <p14:creationId xmlns:p14="http://schemas.microsoft.com/office/powerpoint/2010/main" val="178572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/>
              <a:t>KÉZFOGÁS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Fegyvertelenség jele, ősi köszöntési forma.</a:t>
            </a:r>
          </a:p>
          <a:p>
            <a:r>
              <a:rPr lang="hu-HU" dirty="0"/>
              <a:t>Régen még annak kellett nyújtani a kezét akinek köszöntek, ma már lazábbak ezek a szokások, de viszonozni mindig kell a kézfogást, hacsak nem szeretnénk valakit szándékosan megbántani. </a:t>
            </a:r>
          </a:p>
          <a:p>
            <a:r>
              <a:rPr lang="hu-HU" dirty="0"/>
              <a:t>A kézfogás rövid, nem túl erős, nem túl gyenge mozdulat, mely közben stabil </a:t>
            </a:r>
            <a:r>
              <a:rPr lang="hu-HU" dirty="0" err="1"/>
              <a:t>eye-contact</a:t>
            </a:r>
            <a:r>
              <a:rPr lang="hu-HU" dirty="0"/>
              <a:t> van jelen.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178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BEMUTATKOZÁS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Mondjuk meg az üdvözlés után a teljes nevünk. Ne becenevünket, se csak a keresztnevünket. A figyelem tisztelet, a kölcsönös figyelem feltételezése nem hiányosság: higgyünk benne, hogy a személy, akinek bemutatkozunk figyel ránk, érdekli a teljes nevünk, így mi is jobban tudunk figyelni ő rá. A 21. századi pulzáló, rohanó világban, igen kevés nagyobb ajándékot tudunk adni egy másik embertársunknak mint az őszinte figyelem.  </a:t>
            </a:r>
          </a:p>
          <a:p>
            <a:pPr algn="just"/>
            <a:r>
              <a:rPr lang="hu-HU" dirty="0"/>
              <a:t>Ha hivatalos helyiségbe lépünk be, pl. titkárság, dékáni hivatal stb., akkor érdemes elmondunk kik vagyunk: Gipsz Jakab vagyok a </a:t>
            </a:r>
            <a:r>
              <a:rPr lang="hu-HU" dirty="0" err="1"/>
              <a:t>Fifi</a:t>
            </a:r>
            <a:r>
              <a:rPr lang="hu-HU" dirty="0"/>
              <a:t> és </a:t>
            </a:r>
            <a:r>
              <a:rPr lang="hu-HU" dirty="0" err="1"/>
              <a:t>Kuku</a:t>
            </a:r>
            <a:r>
              <a:rPr lang="hu-HU" dirty="0"/>
              <a:t> Kft.-</a:t>
            </a:r>
            <a:r>
              <a:rPr lang="hu-HU" dirty="0" err="1"/>
              <a:t>től</a:t>
            </a:r>
            <a:r>
              <a:rPr lang="hu-HU" dirty="0"/>
              <a:t>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164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1447</TotalTime>
  <Words>1440</Words>
  <Application>Microsoft Office PowerPoint</Application>
  <PresentationFormat>Szélesvásznú</PresentationFormat>
  <Paragraphs>90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Organikus</vt:lpstr>
      <vt:lpstr>PowerPoint-bemutató</vt:lpstr>
      <vt:lpstr>Etikett</vt:lpstr>
      <vt:lpstr>A JELSZÓ: JÓÉRZÉS</vt:lpstr>
      <vt:lpstr>Köszönés szóban </vt:lpstr>
      <vt:lpstr>PowerPoint-bemutató</vt:lpstr>
      <vt:lpstr>ARANYASZABÁLY</vt:lpstr>
      <vt:lpstr>PowerPoint-bemutató</vt:lpstr>
      <vt:lpstr>KÉZFOGÁS</vt:lpstr>
      <vt:lpstr>BEMUTATKOZÁS</vt:lpstr>
      <vt:lpstr>BEMUTATÁS</vt:lpstr>
      <vt:lpstr>BEMUTATÁS</vt:lpstr>
      <vt:lpstr>BEMUTATÁS</vt:lpstr>
      <vt:lpstr>PowerPoint-bemutató</vt:lpstr>
      <vt:lpstr>MEGSZÓLÍTÁS (pici történeti áttekintés, pont az unalom határát súrolva) </vt:lpstr>
      <vt:lpstr>MEGSZÓLÍTÁS (pici történeti áttekintés, pont az unalom határát súrolva)</vt:lpstr>
      <vt:lpstr>MEGSZÓLÍTÁS MA</vt:lpstr>
      <vt:lpstr>TEGEZŐDÉS, HONNAN VAN?</vt:lpstr>
      <vt:lpstr>MEGSZÓLÍTÁS MA HIVATALOS KÖRNYEZET</vt:lpstr>
      <vt:lpstr>TÁRSALGÁS MIT KERÜLJÜNK HIVATALOS KÖRNYEZETBEN TARTALMI SZEMPONTBÓL</vt:lpstr>
      <vt:lpstr>HIVATALOS LEVÉL (címzés)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Etikett</dc:title>
  <dc:creator>Dr. Novák Pál</dc:creator>
  <cp:lastModifiedBy>Révai László</cp:lastModifiedBy>
  <cp:revision>43</cp:revision>
  <dcterms:created xsi:type="dcterms:W3CDTF">2021-02-16T07:42:36Z</dcterms:created>
  <dcterms:modified xsi:type="dcterms:W3CDTF">2025-10-11T05:56:55Z</dcterms:modified>
</cp:coreProperties>
</file>