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61" r:id="rId2"/>
    <p:sldId id="275" r:id="rId3"/>
    <p:sldId id="268" r:id="rId4"/>
    <p:sldId id="272" r:id="rId5"/>
    <p:sldId id="269" r:id="rId6"/>
    <p:sldId id="262" r:id="rId7"/>
    <p:sldId id="258" r:id="rId8"/>
    <p:sldId id="256" r:id="rId9"/>
    <p:sldId id="259" r:id="rId10"/>
    <p:sldId id="264" r:id="rId11"/>
    <p:sldId id="257" r:id="rId12"/>
    <p:sldId id="263" r:id="rId13"/>
    <p:sldId id="265" r:id="rId14"/>
    <p:sldId id="270" r:id="rId15"/>
    <p:sldId id="271" r:id="rId16"/>
    <p:sldId id="273" r:id="rId17"/>
    <p:sldId id="266" r:id="rId18"/>
    <p:sldId id="267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2F0C-5D5B-48B3-A532-A821CABA276E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371-6C97-42E7-8958-659A6C83DB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90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2F0C-5D5B-48B3-A532-A821CABA276E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371-6C97-42E7-8958-659A6C83DB3C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52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2F0C-5D5B-48B3-A532-A821CABA276E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371-6C97-42E7-8958-659A6C83DB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0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2F0C-5D5B-48B3-A532-A821CABA276E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371-6C97-42E7-8958-659A6C83DB3C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46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2F0C-5D5B-48B3-A532-A821CABA276E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371-6C97-42E7-8958-659A6C83DB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85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7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2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46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87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05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7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0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50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7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2663-E048-4834-83D1-694D7CBAC3D9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2025. 10. 11.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560DA-ED6A-4D68-B982-DED4BAB6926F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22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2F0C-5D5B-48B3-A532-A821CABA276E}" type="datetimeFigureOut">
              <a:rPr lang="hu-HU" smtClean="0"/>
              <a:t>2025. 10. 11.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CE8371-6C97-42E7-8958-659A6C83DB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78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TESTBESZÉD ALAPOK</a:t>
            </a:r>
            <a:br>
              <a:rPr lang="hu-HU" dirty="0"/>
            </a:br>
            <a:r>
              <a:rPr lang="hu-HU" dirty="0"/>
              <a:t>(Barbar és Alan </a:t>
            </a:r>
            <a:r>
              <a:rPr lang="hu-HU" dirty="0" err="1"/>
              <a:t>Pease</a:t>
            </a:r>
            <a:r>
              <a:rPr lang="hu-HU" dirty="0"/>
              <a:t>: A Testbeszéd enciklopédiája c. műve alapján)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Úgy ismerem, mint a tenyeremet - mondjuk néha, ámde kísérletek bizonyítják, hogy fényképről az embereknek még az öt százaléka sem is meri fel a saját tenyerét. </a:t>
            </a:r>
          </a:p>
          <a:p>
            <a:pPr algn="just"/>
            <a:r>
              <a:rPr lang="hu-HU" dirty="0"/>
              <a:t>A politikusok testbeszédét ma már világszerte árgus szemmel figyelik az emberek, hiszen mindenki tudja, hogy a politikus időnként úgy tesz, mintha hinne valamiben, holott igazából nem hisz, és sokszor InLlt3rja magát másnak, mim ami.</a:t>
            </a:r>
          </a:p>
        </p:txBody>
      </p:sp>
    </p:spTree>
    <p:extLst>
      <p:ext uri="{BB962C8B-B14F-4D97-AF65-F5344CB8AC3E}">
        <p14:creationId xmlns:p14="http://schemas.microsoft.com/office/powerpoint/2010/main" val="9620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Mennyire unják? Ennyire?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84" y="2060036"/>
            <a:ext cx="5654842" cy="3763040"/>
          </a:xfrm>
        </p:spPr>
      </p:pic>
    </p:spTree>
    <p:extLst>
      <p:ext uri="{BB962C8B-B14F-4D97-AF65-F5344CB8AC3E}">
        <p14:creationId xmlns:p14="http://schemas.microsoft.com/office/powerpoint/2010/main" val="325335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Mit csinál a jósnő?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Látom, nyugtalanítja valami, mert erös jeleket bocsát ki felém. Érzem, hogy amit a legjobban vár az élettől, az néha irreálisnak tűnik, s ön már-már attól fél, hogy mindez lehetetlen. Úgy érzem, ön olykor barátkozó, nyílt és bizakodó az emberekkel, máskor pedig visszahúzódó, tartózkodó és óvatos. Büszke rá, hogy önállóan alkot ítéletet, s csak akkor hiszi el. Amit lát és hall, ha kellő bizonyítékot kap. Kedveli a változást és </a:t>
            </a:r>
            <a:r>
              <a:rPr lang="hu-HU" dirty="0" err="1"/>
              <a:t>fl</a:t>
            </a:r>
            <a:r>
              <a:rPr lang="hu-HU" dirty="0"/>
              <a:t> változatosságot, idegesíti a korlátozás és a monotónia. Szívesen megosztja legbensőbb érzéseit az önhöz </a:t>
            </a:r>
            <a:r>
              <a:rPr lang="hu-HU" dirty="0" err="1"/>
              <a:t>lüzel</a:t>
            </a:r>
            <a:r>
              <a:rPr lang="hu-HU" dirty="0"/>
              <a:t> állókkal, de felismerte, hogy nem túl bölcs dolog, ha túlontúl nyílt és kitárulkozó. Egy S kezdőbetűs férfi/nő most erősen hat önre jövő hónapban pedig felkeresi önt egy novemberi születésű nő egy izgalmas ajánlattal A külső szemlélő számára ön higgadt és fegyelmezett , </a:t>
            </a:r>
            <a:r>
              <a:rPr lang="hu-HU" dirty="0" err="1"/>
              <a:t>belól</a:t>
            </a:r>
            <a:r>
              <a:rPr lang="hu-HU" dirty="0"/>
              <a:t> azonban nyugtalan és aggodalmas, s gyakran rágódik azon, hogy csakugyan jól </a:t>
            </a:r>
            <a:r>
              <a:rPr lang="hu-HU" dirty="0" err="1"/>
              <a:t>dömöt</a:t>
            </a:r>
            <a:r>
              <a:rPr lang="hu-HU" dirty="0"/>
              <a:t>-e.</a:t>
            </a:r>
          </a:p>
          <a:p>
            <a:pPr algn="ctr"/>
            <a:r>
              <a:rPr lang="hu-HU" dirty="0"/>
              <a:t>Kire igaz ez, kedves hallgatók? (</a:t>
            </a:r>
            <a:r>
              <a:rPr lang="hu-HU" dirty="0" err="1"/>
              <a:t>spoiler</a:t>
            </a:r>
            <a:r>
              <a:rPr lang="hu-HU" dirty="0"/>
              <a:t>: mindenkire).</a:t>
            </a:r>
          </a:p>
        </p:txBody>
      </p:sp>
    </p:spTree>
    <p:extLst>
      <p:ext uri="{BB962C8B-B14F-4D97-AF65-F5344CB8AC3E}">
        <p14:creationId xmlns:p14="http://schemas.microsoft.com/office/powerpoint/2010/main" val="35307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Univerzális gesztusok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Kimutatja a foga fehérjét: </a:t>
            </a:r>
          </a:p>
          <a:p>
            <a:r>
              <a:rPr lang="hu-HU" dirty="0"/>
              <a:t>Táguló orrcimpa: több oxigén: ez jó menekülésre és támadásra is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29" y="36123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Jó példa az univerzális gesztusokra a váll megvonása, amely azt jelzi, az illető nem tudja a választ, vagy nem érti az elhangzottakat. Többelemű, három részből álló gesztuscsokor: a nyitott tenyér azt demonstrálja, hogy semmit se rejtegetünk a markunkban, a felvont váll a nyakat védi a támadástól, a felvont szemöldök pedig általános, behódoló üdvözlés. </a:t>
            </a:r>
          </a:p>
          <a:p>
            <a:pPr algn="just"/>
            <a:r>
              <a:rPr lang="hu-HU" dirty="0"/>
              <a:t>A gesztusokat együttesen értelmezzük, csak így lehet. Az egyik legsúlyosabb hiba, amit az újonc testbeszédolvasó elkövethet, ha egy gesztust a többi gesztustól és a körülményektől elkülönítve, önmagában értékel. </a:t>
            </a:r>
          </a:p>
          <a:p>
            <a:pPr algn="just"/>
            <a:r>
              <a:rPr lang="hu-HU" dirty="0"/>
              <a:t>Pl.: A kritikus hozzáállás legfontosabb jele az archoz tett kéz, ahol a mutatóujj fölfelé irányul, egy másik ujj takarja a szájat, a hüvelykujj pedig megtámasztja az állat. </a:t>
            </a:r>
          </a:p>
        </p:txBody>
      </p:sp>
    </p:spTree>
    <p:extLst>
      <p:ext uri="{BB962C8B-B14F-4D97-AF65-F5344CB8AC3E}">
        <p14:creationId xmlns:p14="http://schemas.microsoft.com/office/powerpoint/2010/main" val="22273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6" y="2160588"/>
            <a:ext cx="6064745" cy="3881437"/>
          </a:xfrm>
        </p:spPr>
      </p:pic>
    </p:spTree>
    <p:extLst>
      <p:ext uri="{BB962C8B-B14F-4D97-AF65-F5344CB8AC3E}">
        <p14:creationId xmlns:p14="http://schemas.microsoft.com/office/powerpoint/2010/main" val="219889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6" y="2160588"/>
            <a:ext cx="6064745" cy="3881437"/>
          </a:xfrm>
        </p:spPr>
      </p:pic>
    </p:spTree>
    <p:extLst>
      <p:ext uri="{BB962C8B-B14F-4D97-AF65-F5344CB8AC3E}">
        <p14:creationId xmlns:p14="http://schemas.microsoft.com/office/powerpoint/2010/main" val="268892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6" y="2160588"/>
            <a:ext cx="6064745" cy="3881437"/>
          </a:xfrm>
        </p:spPr>
      </p:pic>
    </p:spTree>
    <p:extLst>
      <p:ext uri="{BB962C8B-B14F-4D97-AF65-F5344CB8AC3E}">
        <p14:creationId xmlns:p14="http://schemas.microsoft.com/office/powerpoint/2010/main" val="423492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Mindig keressük az összhangot: ha eltér amit mondanak attól amit mutatnak, akkor valami nem stimmel. </a:t>
            </a:r>
          </a:p>
          <a:p>
            <a:pPr algn="just"/>
            <a:r>
              <a:rPr lang="hu-HU" dirty="0"/>
              <a:t>Mindig figyeljék a kontextust! A gesztusokat mindig abban a kontextusban kell értelmezni, amelyben előfordulnak. Ha valaki szorosan összefont karral, keresztbe tett lábbal, leszegett állal a buszmegállóban ül egy hideg, téli napon, akkor a gesztuscsokor minden bizonnyal azt jelenti, hogy fázik, nem pedig azt, hogy védekezik.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466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Nyitott tenyér felfele: ártatlanság.</a:t>
            </a:r>
          </a:p>
          <a:p>
            <a:r>
              <a:rPr lang="hu-HU" dirty="0"/>
              <a:t>Lefelé fordított tenyér: tekintély, uralom. </a:t>
            </a:r>
          </a:p>
          <a:p>
            <a:r>
              <a:rPr lang="hu-HU" dirty="0"/>
              <a:t>A zárt ököl- kinyújtott mutatóujj gesztusban a mutatóujj szimbolikus bot, amellyel a kéz tulajdonosa engedelmességre akarja szorítani a másik felet. Ezzel tudat alatt negatív érzelmeket vált ki belőle, mert az ilyen jelzést hagyományosan ütés követi.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098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0" y="722376"/>
            <a:ext cx="7854751" cy="5027041"/>
          </a:xfrm>
        </p:spPr>
      </p:pic>
    </p:spTree>
    <p:extLst>
      <p:ext uri="{BB962C8B-B14F-4D97-AF65-F5344CB8AC3E}">
        <p14:creationId xmlns:p14="http://schemas.microsoft.com/office/powerpoint/2010/main" val="185581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713233"/>
            <a:ext cx="8911985" cy="4791456"/>
          </a:xfrm>
        </p:spPr>
      </p:pic>
    </p:spTree>
    <p:extLst>
      <p:ext uri="{BB962C8B-B14F-4D97-AF65-F5344CB8AC3E}">
        <p14:creationId xmlns:p14="http://schemas.microsoft.com/office/powerpoint/2010/main" val="247004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6" y="2160588"/>
            <a:ext cx="6064745" cy="3881437"/>
          </a:xfrm>
        </p:spPr>
      </p:pic>
    </p:spTree>
    <p:extLst>
      <p:ext uri="{BB962C8B-B14F-4D97-AF65-F5344CB8AC3E}">
        <p14:creationId xmlns:p14="http://schemas.microsoft.com/office/powerpoint/2010/main" val="213452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6" y="2160588"/>
            <a:ext cx="6064745" cy="3881437"/>
          </a:xfrm>
        </p:spPr>
      </p:pic>
    </p:spTree>
    <p:extLst>
      <p:ext uri="{BB962C8B-B14F-4D97-AF65-F5344CB8AC3E}">
        <p14:creationId xmlns:p14="http://schemas.microsoft.com/office/powerpoint/2010/main" val="228087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46" y="2160588"/>
            <a:ext cx="6064745" cy="3881437"/>
          </a:xfrm>
        </p:spPr>
      </p:pic>
    </p:spTree>
    <p:extLst>
      <p:ext uri="{BB962C8B-B14F-4D97-AF65-F5344CB8AC3E}">
        <p14:creationId xmlns:p14="http://schemas.microsoft.com/office/powerpoint/2010/main" val="266962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60" y="1380744"/>
            <a:ext cx="6954639" cy="4450969"/>
          </a:xfrm>
        </p:spPr>
      </p:pic>
    </p:spTree>
    <p:extLst>
      <p:ext uri="{BB962C8B-B14F-4D97-AF65-F5344CB8AC3E}">
        <p14:creationId xmlns:p14="http://schemas.microsoft.com/office/powerpoint/2010/main" val="290637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52144"/>
            <a:ext cx="8849770" cy="5118481"/>
          </a:xfrm>
        </p:spPr>
      </p:pic>
    </p:spTree>
    <p:extLst>
      <p:ext uri="{BB962C8B-B14F-4D97-AF65-F5344CB8AC3E}">
        <p14:creationId xmlns:p14="http://schemas.microsoft.com/office/powerpoint/2010/main" val="80825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nyugati világban azt jelenti: "jó", az olaszoknál: "egy", a japánoknál: "öt", a görögöknél viszont azt, hogy: "kapd be!"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8" y="34145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Mindenkinek van olyan ismerőse, aki ha bemegy egy tucat idegen ember közé, pár perc múlva pontosan meg tudja mondani, ki kinek a kicsodája, mire gondol, és milyen a hangulata. Mielőtt a beszéd kialakult volna, az ember egyetlen kommunikációs eszköze az a képessége volt, hogy a viselkedésből ki tudta olvasni a másik hozzáállását és gondolatait. </a:t>
            </a:r>
          </a:p>
          <a:p>
            <a:pPr algn="ctr"/>
            <a:r>
              <a:rPr lang="hu-HU" dirty="0"/>
              <a:t>Fenn hordja az orrát. </a:t>
            </a:r>
          </a:p>
          <a:p>
            <a:pPr algn="ctr"/>
            <a:r>
              <a:rPr lang="hu-HU" dirty="0"/>
              <a:t>Arcizma se rándul. </a:t>
            </a:r>
          </a:p>
          <a:p>
            <a:pPr algn="ctr"/>
            <a:r>
              <a:rPr lang="hu-HU" dirty="0"/>
              <a:t>Föllélegzik. </a:t>
            </a:r>
          </a:p>
          <a:p>
            <a:pPr algn="ctr"/>
            <a:r>
              <a:rPr lang="hu-HU" dirty="0"/>
              <a:t>Vállat von. </a:t>
            </a:r>
          </a:p>
          <a:p>
            <a:pPr algn="ctr"/>
            <a:r>
              <a:rPr lang="hu-HU" dirty="0"/>
              <a:t>Fel a fejjel. </a:t>
            </a:r>
          </a:p>
          <a:p>
            <a:pPr algn="ctr"/>
            <a:r>
              <a:rPr lang="hu-HU" dirty="0"/>
              <a:t>Állj a </a:t>
            </a:r>
            <a:r>
              <a:rPr lang="hu-HU" dirty="0" err="1"/>
              <a:t>sarkadra</a:t>
            </a:r>
            <a:r>
              <a:rPr lang="hu-HU" dirty="0"/>
              <a:t>. Állokok elébe. </a:t>
            </a:r>
          </a:p>
          <a:p>
            <a:pPr algn="ctr"/>
            <a:r>
              <a:rPr lang="hu-HU" dirty="0"/>
              <a:t>Gyanúsan ugranak ezek rá arra, amit gondolunk.</a:t>
            </a:r>
          </a:p>
        </p:txBody>
      </p:sp>
    </p:spTree>
    <p:extLst>
      <p:ext uri="{BB962C8B-B14F-4D97-AF65-F5344CB8AC3E}">
        <p14:creationId xmlns:p14="http://schemas.microsoft.com/office/powerpoint/2010/main" val="42771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96359"/>
            <a:ext cx="9601196" cy="1303867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Fenn hordja az orrát Arcizma se rándul. Föllélegzik. Vállat von. Fel a fejjel. Állj a </a:t>
            </a:r>
            <a:r>
              <a:rPr lang="hu-HU" dirty="0" err="1"/>
              <a:t>sarkadra</a:t>
            </a:r>
            <a:r>
              <a:rPr lang="hu-HU" dirty="0"/>
              <a:t>. Állok elébe. Seggnyaló.</a:t>
            </a:r>
          </a:p>
          <a:p>
            <a:pPr algn="just"/>
            <a:r>
              <a:rPr lang="hu-HU" dirty="0" err="1"/>
              <a:t>Mehrabian</a:t>
            </a:r>
            <a:r>
              <a:rPr lang="hu-HU" dirty="0"/>
              <a:t> és </a:t>
            </a:r>
            <a:r>
              <a:rPr lang="hu-HU" dirty="0" err="1"/>
              <a:t>Birdwhisrell</a:t>
            </a:r>
            <a:r>
              <a:rPr lang="hu-HU" dirty="0"/>
              <a:t> is úgy találta, hogy az élőszóban zajló párbeszédből alig 35 százaléknyi a verbális kommunikáció, a többi 65 százalék nem verbálisan zajlik. Az üzleti életben a tárgyalóasztalnál keltett benyomás 60-80 százalékát a </a:t>
            </a:r>
            <a:r>
              <a:rPr lang="hu-HU" dirty="0" err="1"/>
              <a:t>testbeszd</a:t>
            </a:r>
            <a:r>
              <a:rPr lang="hu-HU" dirty="0"/>
              <a:t> hordozza, és az emberek 60-80 százaléka alig 4 perc alatt alakítja ki elsődleges véleményét egy új ismerősről. </a:t>
            </a:r>
          </a:p>
          <a:p>
            <a:pPr algn="just"/>
            <a:r>
              <a:rPr lang="hu-HU" dirty="0"/>
              <a:t>Címkézünk, ahogy a valóságot, úgy másokat. Mindenki azonnal barátságos, kedves, ellenszenves </a:t>
            </a:r>
            <a:r>
              <a:rPr lang="hu-HU" dirty="0" err="1"/>
              <a:t>stb</a:t>
            </a:r>
            <a:r>
              <a:rPr lang="hu-HU" dirty="0"/>
              <a:t>…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837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41928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 testbeszéd az ember érzelmi állapotának külső </a:t>
            </a:r>
            <a:r>
              <a:rPr lang="hu-HU" dirty="0" err="1"/>
              <a:t>leképezése</a:t>
            </a:r>
            <a:r>
              <a:rPr lang="hu-HU" dirty="0"/>
              <a:t>. Egy gesztus vagy mozdulat rávilágít egy-egy pillanatnyi érzésre. Akit például feszélyez, hogy hízásra hajlamos, az néha a tokáját ráncigálja. Valaki, aki tudja, hogy a combja vastagabb, mint szeretné, lefelé simítgatja a ruháját. Aki fél vagy védekezik, az összefonja a karját vagy keresztbe teszi a lábát, esetleg ezt is, azt is. Egy férfi, ha egy nagy mellű nővel beszél, noha tudatosa óvakodik attól, hogy partnere mellét bámulja, kezével közben öntudatlanul tapogató mozdulatokat tesz. </a:t>
            </a:r>
          </a:p>
          <a:p>
            <a:pPr algn="just"/>
            <a:r>
              <a:rPr lang="hu-HU" dirty="0"/>
              <a:t>Ha valakiről azt tartjuk, hogy intuitív alkat vagy hogy jók a megérzései, tulajdonképpen arra gondolunk, hogy érti az emberek testbeszédet, összeveti az így felfogott jeleket azzal, amit hall. Az ilyen észlelőképességet nevezik a szónokok közönség- vagy csoportérzékelésnek. Ha például a hallgatóság leszegett fejjel és karba tett kézzel ül a széksorokban, az intuitív szónok megérzi, hogy előadása nem talált utat hozzájuk. (ezért ennyire nehéz online oktatni!!! Csak bízunk benne, hogy a Önöknek tetszik amit hallanak, én személy szerint nagyon </a:t>
            </a:r>
            <a:r>
              <a:rPr lang="hu-HU" dirty="0">
                <a:sym typeface="Wingdings" panose="05000000000000000000" pitchFamily="2" charset="2"/>
              </a:rPr>
              <a:t> </a:t>
            </a:r>
            <a:r>
              <a:rPr lang="hu-H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9669425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976</Words>
  <Application>Microsoft Office PowerPoint</Application>
  <PresentationFormat>Szélesvásznú</PresentationFormat>
  <Paragraphs>32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Garamond</vt:lpstr>
      <vt:lpstr>Trebuchet MS</vt:lpstr>
      <vt:lpstr>Wingdings</vt:lpstr>
      <vt:lpstr>Wingdings 3</vt:lpstr>
      <vt:lpstr>Fazetta</vt:lpstr>
      <vt:lpstr>TESTBESZÉD ALAPOK (Barbar és Alan Pease: A Testbeszéd enciklopédiája c. műve alapján)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Mennyire unják? Ennyire?</vt:lpstr>
      <vt:lpstr>Mit csinál a jósnő?</vt:lpstr>
      <vt:lpstr>Univerzális gesztusok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ITERMEZZO: miért jó üzlet feláldozni a mát a holnapért, miért jó üzlet feláldozni a jelent a jövőért?</dc:title>
  <dc:creator>Dr. Novák Pál</dc:creator>
  <cp:lastModifiedBy>Révai László</cp:lastModifiedBy>
  <cp:revision>23</cp:revision>
  <dcterms:created xsi:type="dcterms:W3CDTF">2021-02-24T07:56:51Z</dcterms:created>
  <dcterms:modified xsi:type="dcterms:W3CDTF">2025-10-11T05:56:03Z</dcterms:modified>
</cp:coreProperties>
</file>