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87" r:id="rId6"/>
    <p:sldId id="257" r:id="rId7"/>
    <p:sldId id="276" r:id="rId8"/>
    <p:sldId id="258" r:id="rId9"/>
    <p:sldId id="259" r:id="rId10"/>
    <p:sldId id="277" r:id="rId11"/>
    <p:sldId id="278" r:id="rId12"/>
    <p:sldId id="260" r:id="rId13"/>
    <p:sldId id="262" r:id="rId14"/>
    <p:sldId id="263" r:id="rId15"/>
    <p:sldId id="279" r:id="rId16"/>
    <p:sldId id="280" r:id="rId17"/>
    <p:sldId id="264" r:id="rId18"/>
    <p:sldId id="281" r:id="rId19"/>
    <p:sldId id="265" r:id="rId20"/>
    <p:sldId id="266" r:id="rId21"/>
    <p:sldId id="267" r:id="rId22"/>
    <p:sldId id="268" r:id="rId23"/>
    <p:sldId id="282" r:id="rId24"/>
    <p:sldId id="269" r:id="rId25"/>
    <p:sldId id="270" r:id="rId26"/>
    <p:sldId id="271" r:id="rId27"/>
    <p:sldId id="272" r:id="rId28"/>
    <p:sldId id="286" r:id="rId29"/>
    <p:sldId id="273" r:id="rId30"/>
    <p:sldId id="284" r:id="rId31"/>
    <p:sldId id="274" r:id="rId32"/>
    <p:sldId id="285" r:id="rId33"/>
    <p:sldId id="275" r:id="rId34"/>
  </p:sldIdLst>
  <p:sldSz cx="12192000" cy="6858000"/>
  <p:notesSz cx="6808788" cy="9940925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60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4462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05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0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25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335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82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8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3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66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1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8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2EC32AE-E4F8-4BC6-BEF2-B48BDD157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90B8885-E297-2980-831B-77996C2A9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595537"/>
            <a:ext cx="5942119" cy="2238185"/>
          </a:xfrm>
        </p:spPr>
        <p:txBody>
          <a:bodyPr>
            <a:noAutofit/>
          </a:bodyPr>
          <a:lstStyle/>
          <a:p>
            <a:r>
              <a:rPr lang="hu-HU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ösztöndíjpályázatok Térítési és Juttatási Szabályzatnak (TJSZ) megfelelő elkészítése</a:t>
            </a:r>
            <a:endParaRPr lang="hu-HU" sz="36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0D50056-0778-3A5C-28CB-B1DDF92AB1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1059" y="5170932"/>
            <a:ext cx="4572000" cy="76333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Előadó: Pál-Füller Viktória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hu-HU" sz="1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(Oktatási Igazgatóság Oktatási Jogi Iroda)</a:t>
            </a:r>
            <a:endParaRPr lang="hu-HU" sz="1700" dirty="0"/>
          </a:p>
        </p:txBody>
      </p:sp>
      <p:pic>
        <p:nvPicPr>
          <p:cNvPr id="4" name="Picture 3" descr="A fapult felső nézete az növény, fehér billentyűzet, kávé fehér bö, jegyzetfüzetben és tollal">
            <a:extLst>
              <a:ext uri="{FF2B5EF4-FFF2-40B4-BE49-F238E27FC236}">
                <a16:creationId xmlns:a16="http://schemas.microsoft.com/office/drawing/2014/main" id="{6457FE39-99B6-923D-68B6-54BD37F5D8C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44" r="14508" b="-1"/>
          <a:stretch/>
        </p:blipFill>
        <p:spPr>
          <a:xfrm>
            <a:off x="-1495405" y="-211095"/>
            <a:ext cx="7211993" cy="6857990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11C822-2379-4749-95C7-3CDA93294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32006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029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9E1BA8-CDF1-6DAD-0174-10109DB5A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547103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07A4692-D81B-3F98-FEF6-3F301650B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148638"/>
            <a:ext cx="10213200" cy="4485145"/>
          </a:xfrm>
        </p:spPr>
        <p:txBody>
          <a:bodyPr/>
          <a:lstStyle/>
          <a:p>
            <a:pPr marL="89580" indent="0" algn="just">
              <a:buNone/>
              <a:tabLst>
                <a:tab pos="457200" algn="l"/>
              </a:tabLst>
            </a:pP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TJSZ 13. § (6) bekezdése: </a:t>
            </a:r>
          </a:p>
          <a:p>
            <a:pPr marL="89580" indent="0" algn="just">
              <a:buNone/>
              <a:tabLst>
                <a:tab pos="457200" algn="l"/>
              </a:tabLst>
            </a:pP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13. § (5) pontban meghatározott </a:t>
            </a:r>
            <a:r>
              <a:rPr lang="hu-HU" sz="2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szabálytól el lehet térni</a:t>
            </a: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ha az ösztöndíjra </a:t>
            </a:r>
            <a:r>
              <a:rPr lang="hu-HU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forrást biztosító jogi személy vagy természetes személy részéről felajánlott összeg </a:t>
            </a: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egy hallgató egy hónapra jutó ösztöndíjára fordítható része ennél nagyobb.</a:t>
            </a:r>
          </a:p>
          <a:p>
            <a:pPr marL="0" indent="0" algn="just">
              <a:buNone/>
              <a:tabLst>
                <a:tab pos="457200" algn="l"/>
              </a:tabLst>
            </a:pP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Amennyiben külföldi partner biztosítja </a:t>
            </a:r>
            <a:r>
              <a:rPr lang="hu-HU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forrást devizában </a:t>
            </a: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célszerű már a megállapodásban rögzíteni az átváltás árfolyamát, pl. az összeg Egyetemre érkezése napján érvényes MNB deviza középárfolyam.</a:t>
            </a:r>
          </a:p>
          <a:p>
            <a:endParaRPr lang="hu-HU" dirty="0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448E59D2-F505-E222-E7D3-FFBBB49D6646}"/>
              </a:ext>
            </a:extLst>
          </p:cNvPr>
          <p:cNvSpPr txBox="1"/>
          <p:nvPr/>
        </p:nvSpPr>
        <p:spPr>
          <a:xfrm>
            <a:off x="4058816" y="4977148"/>
            <a:ext cx="76756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Fontos!</a:t>
            </a: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Akkor kerülhet sor az ösztöndíjpályázat kiírására, ha az ösztöndíjak </a:t>
            </a:r>
            <a:r>
              <a:rPr lang="hu-HU" sz="2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fedezete</a:t>
            </a: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rendelkezésre áll, egyéb esetben erről a kiírásban rendelkezni kell.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83457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31C297-E0B1-D678-A8BD-612A86651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elnyerésének és kifizetésének feltételei, </a:t>
            </a:r>
            <a:b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nyertes pályázó kötelezettségei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795AC06-8524-E3DB-410B-02F25A53E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9875" lvl="1" indent="-228600" algn="just">
              <a:buFont typeface="+mj-lt"/>
              <a:buAutoNum type="alphaLcPeriod"/>
            </a:pPr>
            <a:r>
              <a:rPr lang="hu-HU" sz="32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Az ösztöndíj </a:t>
            </a:r>
            <a:r>
              <a:rPr lang="hu-H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hu-H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lnyerésének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feltételei: </a:t>
            </a:r>
          </a:p>
          <a:p>
            <a:pPr marL="989875" lvl="4" indent="-228600" algn="just">
              <a:buFont typeface="Times New Roman" panose="02020603050405020304" pitchFamily="18" charset="0"/>
              <a:buChar char="-"/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Egyetemmel/karral fennálló aktív hallgatói jogviszony,</a:t>
            </a:r>
          </a:p>
          <a:p>
            <a:pPr marL="989875" lvl="4" indent="-228600" algn="just">
              <a:buFont typeface="Times New Roman" panose="02020603050405020304" pitchFamily="18" charset="0"/>
              <a:buChar char="-"/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pályázati dokumentumok teljeskörű kitöltése, csatolása,</a:t>
            </a:r>
          </a:p>
          <a:p>
            <a:pPr marL="989875" lvl="4" indent="-228600" algn="just">
              <a:buFont typeface="Times New Roman" panose="02020603050405020304" pitchFamily="18" charset="0"/>
              <a:buChar char="-"/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egyéb feltételek (pl. részvétel egy tanulmányi versenyen).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8468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244F2BA-834D-19D1-6078-BA552A8DD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2C43331-01AD-EF37-1F62-EE233933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1" indent="-514350" algn="just">
              <a:buFont typeface="+mj-lt"/>
              <a:buAutoNum type="alphaLcPeriod" startAt="2"/>
            </a:pP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</a:t>
            </a:r>
            <a:r>
              <a:rPr lang="hu-H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kifizetésének 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feltételei:</a:t>
            </a:r>
          </a:p>
          <a:p>
            <a:pPr marL="457200" lvl="1" algn="just"/>
            <a:r>
              <a:rPr lang="hu-HU" sz="32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- a „</a:t>
            </a:r>
            <a:r>
              <a:rPr lang="hu-HU" sz="3200" i="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teljesítést” megelőzően vagy követően </a:t>
            </a:r>
            <a:r>
              <a:rPr lang="hu-HU" sz="32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történik a kifizetés,</a:t>
            </a:r>
            <a:endParaRPr lang="hu-HU" sz="32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-228600" algn="just">
              <a:buFont typeface="Times New Roman" panose="02020603050405020304" pitchFamily="18" charset="0"/>
              <a:buChar char="-"/>
            </a:pPr>
            <a:r>
              <a:rPr lang="hu-H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kifizetéséhez teljesítendő feltételek meghatározása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(pl. közéleti tevékenység ellátása, mentor tevékenység megvalósítása),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</a:pPr>
            <a:r>
              <a:rPr lang="hu-HU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kifizetéskor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nem kell feltétlenül hallgatói jogviszonnyal rendelkeznie a nyertes pályázónak.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4129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BF4AFF6-1AE4-B6FA-EC1D-80C1DFDB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631521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4DBBFE6-BF4B-0353-54CF-393234CEB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5977" y="1284708"/>
            <a:ext cx="10213200" cy="4040191"/>
          </a:xfrm>
        </p:spPr>
        <p:txBody>
          <a:bodyPr>
            <a:normAutofit fontScale="92500" lnSpcReduction="20000"/>
          </a:bodyPr>
          <a:lstStyle/>
          <a:p>
            <a:pPr marL="971550" lvl="1" indent="-514350" algn="just">
              <a:buFont typeface="+mj-lt"/>
              <a:buAutoNum type="alphaLcPeriod" startAt="3"/>
            </a:pPr>
            <a:r>
              <a:rPr lang="hu-HU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hu-H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nyertes pályázó kötelezettségei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Alapvetően a jövőben teljesítendő tevékenység esetén értelmezhető (pl. </a:t>
            </a:r>
            <a:r>
              <a:rPr lang="hu-H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beszámolási kötelezettség teljesítése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elképzelhető, hogy nincs (pl. egy elért tanulmányi, tudományos eredmény alapján jár az ösztöndíj, további teendő nincs).</a:t>
            </a: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E40AEB3B-91CE-AD04-A721-35AF3F469D51}"/>
              </a:ext>
            </a:extLst>
          </p:cNvPr>
          <p:cNvSpPr txBox="1"/>
          <p:nvPr/>
        </p:nvSpPr>
        <p:spPr>
          <a:xfrm>
            <a:off x="5505062" y="4586235"/>
            <a:ext cx="58502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Fontos! 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Amennyiben a „teljesítést” megelőzően történik a kifizetés és bonyolult a feltételrendszer  vagy a forrást biztosító személy/szervezet előírta, szükséges </a:t>
            </a:r>
            <a:r>
              <a:rPr lang="hu-HU" sz="2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ösztöndíjszerződést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kötni.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27210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F803E06-EDE2-B6E8-CEDD-4A4C63926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195943"/>
            <a:ext cx="10213200" cy="1735494"/>
          </a:xfrm>
        </p:spPr>
        <p:txBody>
          <a:bodyPr>
            <a:noAutofit/>
          </a:bodyPr>
          <a:lstStyle/>
          <a:p>
            <a:pPr algn="ctr"/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bírálati szempontrendszer</a:t>
            </a:r>
            <a: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hu-H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amennyiben a bírálat során </a:t>
            </a:r>
            <a:r>
              <a:rPr lang="hu-H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mérlegelésre van lehetőség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13. § (4) bekezdésében meghatározott összetétellel működő, a bírálatot végző, legalább 3 főből álló testület </a:t>
            </a:r>
            <a:r>
              <a:rPr lang="hu-H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(bíráló bizottság)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megjelölése</a:t>
            </a:r>
            <a:endParaRPr lang="hu-HU" sz="24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E56416-2E50-AFB8-A6A4-E013E816D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776" y="2155370"/>
            <a:ext cx="10335824" cy="3797560"/>
          </a:xfrm>
        </p:spPr>
        <p:txBody>
          <a:bodyPr>
            <a:noAutofit/>
          </a:bodyPr>
          <a:lstStyle/>
          <a:p>
            <a:pPr marL="93663" lvl="1" indent="363538" algn="just">
              <a:buFont typeface="+mj-lt"/>
              <a:buAutoNum type="alphaLcPeriod"/>
              <a:tabLst>
                <a:tab pos="457200" algn="l"/>
              </a:tabLst>
            </a:pPr>
            <a:r>
              <a:rPr lang="hu-HU" sz="32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3200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bírálati szempontrendszer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 pályázat céljához, az ösztöndíj alapját képező </a:t>
            </a:r>
            <a:r>
              <a:rPr lang="hu-H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tevékenységhez, eredményhez, szociális helyzethez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illeszkedő, </a:t>
            </a:r>
            <a:r>
              <a:rPr lang="hu-HU" sz="3200" i="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átlátható</a:t>
            </a:r>
            <a:r>
              <a:rPr lang="hu-HU" sz="3200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konkrét szempontok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javasolt a </a:t>
            </a:r>
            <a:r>
              <a:rPr lang="hu-HU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pontozásos</a:t>
            </a:r>
            <a:r>
              <a:rPr lang="hu-H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rendszer 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használata (</a:t>
            </a:r>
            <a:r>
              <a:rPr lang="hu-HU" sz="3200" i="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pontegyezőség</a:t>
            </a:r>
            <a:r>
              <a:rPr lang="hu-HU" sz="32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3690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2A2D7B7-1F67-B790-65CD-AB7A656F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491119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937471-B7B6-66FB-EF24-4982B77D7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96955"/>
            <a:ext cx="10213200" cy="4429161"/>
          </a:xfrm>
        </p:spPr>
        <p:txBody>
          <a:bodyPr>
            <a:normAutofit fontScale="85000" lnSpcReduction="10000"/>
          </a:bodyPr>
          <a:lstStyle/>
          <a:p>
            <a:pPr marL="354013" lvl="1" indent="-342900" algn="just">
              <a:buFont typeface="+mj-lt"/>
              <a:buAutoNum type="alphaLcPeriod" startAt="2"/>
              <a:tabLst>
                <a:tab pos="457200" algn="l"/>
              </a:tabLst>
            </a:pPr>
            <a:r>
              <a:rPr lang="hu-HU" sz="32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3200" i="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bíráló bizottság 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összetétele (ha mérlegelésre van lehetőség): </a:t>
            </a:r>
          </a:p>
          <a:p>
            <a:pPr marL="1462950" lvl="2" indent="-285750" algn="just">
              <a:buFontTx/>
              <a:buChar char="-"/>
              <a:tabLst>
                <a:tab pos="457200" algn="l"/>
              </a:tabLst>
            </a:pP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legalább </a:t>
            </a:r>
            <a:r>
              <a:rPr lang="hu-HU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tagú, </a:t>
            </a:r>
          </a:p>
          <a:p>
            <a:pPr marL="1462950" lvl="2" indent="-285750" algn="just">
              <a:buFontTx/>
              <a:buChar char="-"/>
              <a:tabLst>
                <a:tab pos="457200" algn="l"/>
              </a:tabLst>
            </a:pPr>
            <a:r>
              <a:rPr lang="hu-HU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hallgatói részvétel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kötelező, amennyiben </a:t>
            </a:r>
            <a:r>
              <a:rPr lang="hu-HU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döntéshozatal során bármilyen mérlegelésre van lehetőség,</a:t>
            </a:r>
            <a:endParaRPr lang="hu-HU" sz="32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62950" lvl="2" indent="-285750" algn="just">
              <a:buFontTx/>
              <a:buChar char="-"/>
              <a:tabLst>
                <a:tab pos="457200" algn="l"/>
              </a:tabLst>
            </a:pPr>
            <a:r>
              <a:rPr lang="hu-HU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tagok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legalább beosztással megjelölve</a:t>
            </a:r>
            <a:r>
              <a:rPr lang="hu-H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1462950" lvl="2" indent="-285750" algn="just">
              <a:buFontTx/>
              <a:buChar char="-"/>
              <a:tabLst>
                <a:tab pos="457200" algn="l"/>
              </a:tabLst>
            </a:pP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célszerű az </a:t>
            </a:r>
            <a:r>
              <a:rPr lang="hu-HU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elnököt</a:t>
            </a:r>
            <a:r>
              <a:rPr lang="hu-HU" sz="32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kijelölni pl. a határozatok aláírása céljából.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3461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9CE32D0-9530-4DA1-C4E8-9338A1C1E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640409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pályázatok benyújtásának módja, határideje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9CF1B4-7A2A-699A-D6F4-FF7BD7C5B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78295"/>
            <a:ext cx="10213200" cy="4889240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lphaLcPeriod"/>
              <a:tabLst>
                <a:tab pos="332105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Benyújtás módja: 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tabLst>
                <a:tab pos="332105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hu-HU" sz="32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írásban: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postai</a:t>
            </a:r>
            <a:r>
              <a:rPr lang="hu-HU" sz="32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(cím) vagy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elektronikus</a:t>
            </a:r>
            <a:r>
              <a:rPr lang="hu-HU" sz="32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					úton (e-mail cím),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tabLst>
                <a:tab pos="3321050" algn="l"/>
              </a:tabLst>
            </a:pPr>
            <a:r>
              <a:rPr lang="hu-HU" sz="32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személyesen</a:t>
            </a:r>
            <a:r>
              <a:rPr lang="hu-HU" sz="3200" i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(pl. művészeti alkotás, cím 				megadása).</a:t>
            </a:r>
          </a:p>
          <a:p>
            <a:pPr marL="0" lvl="1">
              <a:lnSpc>
                <a:spcPct val="110000"/>
              </a:lnSpc>
              <a:spcBef>
                <a:spcPts val="0"/>
              </a:spcBef>
              <a:tabLst>
                <a:tab pos="3321050" algn="l"/>
              </a:tabLst>
            </a:pPr>
            <a:endParaRPr lang="hu-HU" sz="32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AutoNum type="alphaLcPeriod"/>
              <a:tabLst>
                <a:tab pos="332105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Benyújtás határideje: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332105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 kiíráshoz képest észszerű határidővel,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332105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a határidő ne essen hétvégére.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  <a:tabLst>
                <a:tab pos="3321050" algn="l"/>
              </a:tabLst>
            </a:pPr>
            <a:endParaRPr lang="hu-H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3321050" algn="l"/>
              </a:tabLst>
            </a:pP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A pályázat benyújtása során </a:t>
            </a:r>
            <a:r>
              <a:rPr lang="hu-H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kizárólag olyan adatokat 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kérhet a kiíró a pályázótól, amelyek az eljárás lefolytatásához szükségesek.</a:t>
            </a:r>
          </a:p>
          <a:p>
            <a:pPr marL="0" indent="0">
              <a:buNone/>
              <a:tabLst>
                <a:tab pos="2873375" algn="l"/>
              </a:tabLst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31501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4B3489-896E-E5FE-CF26-98FF31FF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Hiánypótlás</a:t>
            </a:r>
            <a:r>
              <a:rPr lang="hu-H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hu-H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lehetőségére vagy ennek kizárására vonatkozó rendelkezés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416296-1738-2C3C-048B-A563712F6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477922" cy="4040191"/>
          </a:xfrm>
        </p:spPr>
        <p:txBody>
          <a:bodyPr>
            <a:normAutofit/>
          </a:bodyPr>
          <a:lstStyle/>
          <a:p>
            <a:endParaRPr lang="hu-H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kiíró döntésétől függ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amennyiben a kiírás szerint van rá lehetőség, szükséges a határidőt is megjelölni pl. a hiánypótlásra vonatkozó felszólítás átvételétől számított 3 munkanapon belül.</a:t>
            </a:r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40013864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8AF32C-BC56-05C7-C8FD-0F48939B8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bírálat határideje, a hallgató értesítésének módja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07882F-6597-28C1-EFA0-838AAC189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343608"/>
            <a:ext cx="10213200" cy="4758611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bírálat 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határideje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2" algn="just">
              <a:buFontTx/>
              <a:buChar char="-"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leadási határidőt követő időpontra essen, </a:t>
            </a:r>
          </a:p>
          <a:p>
            <a:pPr lvl="2" algn="just">
              <a:buFontTx/>
              <a:buChar char="-"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életszerű időt hagyva az elbírálásra. 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hallgató </a:t>
            </a:r>
            <a:r>
              <a:rPr lang="hu-H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értesítésének</a:t>
            </a: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módja:</a:t>
            </a:r>
          </a:p>
          <a:p>
            <a:pPr lvl="2" algn="just">
              <a:buFontTx/>
              <a:buChar char="-"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javasolt megoldás a TR-ben rögzített e-mail címen,</a:t>
            </a:r>
          </a:p>
          <a:p>
            <a:pPr lvl="2" algn="just">
              <a:buFontTx/>
              <a:buChar char="-"/>
            </a:pPr>
            <a:r>
              <a:rPr lang="hu-H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célszerű ennek határidejét is rögzíteni.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31975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7EC371D-4E2F-EB30-D9A3-0F90D895B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kifizetés tervezett ütemezése (havi vagy egyszeri)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EDECD0-9E08-0EC9-B925-67F28E577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Havonta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(első néhány hónap összevonása felmerülhet).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hu-H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Egyszeri</a:t>
            </a:r>
            <a:r>
              <a:rPr lang="hu-H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(pl. a szemeszter végén egy összegben).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hu-HU" sz="18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441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748170-8DBA-BB37-F41D-006EED4D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TJSZ 25. § (2)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0EF3CA1-CDE0-3307-DC44-0E4CBCF29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25. § (2) </a:t>
            </a:r>
            <a:r>
              <a:rPr lang="hu-H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Kiemelkedő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tanulmányi, szakmai, tudományos, sport- és művészeti tevékenységért, közéleti tevékenységért, egyéb, ösztöndíjjal támogatható tevékenységért, eredményekért, továbbá szociális alapon </a:t>
            </a:r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Egyetem rektora, valamint az Egyetem szervezeti egységei, a szervezeti egység vezetőjének döntése alapján az Egyetem saját bevételének terhére pályázati úton ösztöndíjat adományozhatnak. Adott ösztöndíj elnyerésének feltételeit a pályázati kiírás tartalmazza.</a:t>
            </a:r>
          </a:p>
        </p:txBody>
      </p:sp>
    </p:spTree>
    <p:extLst>
      <p:ext uri="{BB962C8B-B14F-4D97-AF65-F5344CB8AC3E}">
        <p14:creationId xmlns:p14="http://schemas.microsoft.com/office/powerpoint/2010/main" val="4165194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08C4BA-F90B-3E80-AA46-86B9F681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8"/>
            <a:ext cx="10213200" cy="736595"/>
          </a:xfrm>
        </p:spPr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905A92A-B117-19E0-78B8-05742884C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23" y="1362269"/>
            <a:ext cx="11290040" cy="4441372"/>
          </a:xfrm>
        </p:spPr>
        <p:txBody>
          <a:bodyPr>
            <a:normAutofit/>
          </a:bodyPr>
          <a:lstStyle/>
          <a:p>
            <a:pPr marL="97200" indent="0" algn="just">
              <a:lnSpc>
                <a:spcPct val="11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TJSZ 41. § </a:t>
            </a:r>
            <a:r>
              <a:rPr lang="hu-H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bekezdése:</a:t>
            </a:r>
          </a:p>
          <a:p>
            <a:pPr marL="0" indent="0" algn="just">
              <a:buNone/>
            </a:pPr>
            <a:r>
              <a:rPr lang="hu-H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Minden </a:t>
            </a:r>
            <a:r>
              <a:rPr lang="hu-HU" sz="21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hónap 20. napjáig beérkező kifizetési igények a következő hónap 10. napjáig</a:t>
            </a:r>
            <a:r>
              <a:rPr lang="hu-HU" sz="2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kerülnek elutalásra a jogosult hallgatók bankszámlájára. </a:t>
            </a:r>
            <a:r>
              <a:rPr lang="hu-HU" sz="21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Adott hónap utolsó napjáig beérkező kifizetési igények a következő hónapban hóközi kifizetéssel </a:t>
            </a:r>
            <a:r>
              <a:rPr lang="hu-HU" sz="2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kerülnek teljesítésre. Egy hónapban egy hóközi ösztöndíj utalást lehet indítani, kivéve, ha az újabb hóközi utalást különös egyetemi érdek indokolja.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Javasolt megoldás: </a:t>
            </a:r>
            <a:r>
              <a:rPr lang="hu-HU" sz="2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kifizetésére a TJSZ rendelkezéseinek megfelelően kerül sor.</a:t>
            </a: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DAC09EA4-705C-3910-7264-513D3ECA1950}"/>
              </a:ext>
            </a:extLst>
          </p:cNvPr>
          <p:cNvSpPr txBox="1"/>
          <p:nvPr/>
        </p:nvSpPr>
        <p:spPr>
          <a:xfrm>
            <a:off x="4396362" y="5107777"/>
            <a:ext cx="69683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Fontos!</a:t>
            </a:r>
            <a:r>
              <a:rPr lang="hu-HU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Amennyiben szűk az időintervallum az elbírálás és a kifizetés tervezett időpontja között, a KTI-vel szükséges egyeztetni.</a:t>
            </a:r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55662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FEC0975-FE28-35C9-35BD-FAF3B0021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jogorvoslat lehetőségéről szóló tájékoztatás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B200E86-4F77-6273-857E-71DB2B597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jogorvoslat lehetőségét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kizárni nem lehet (</a:t>
            </a:r>
            <a:r>
              <a:rPr lang="hu-HU" sz="2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Nftv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hu-H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határozattal szemben a hallgató a közléstől, illetve a tudomásszerzéstől számított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 napon belül fellebbezéssel élhet.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fellebbezést 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</a:t>
            </a:r>
            <a:r>
              <a:rPr lang="hu-H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elsőfokú döntést hozó szervhez/személyhez 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kell benyújtani,</a:t>
            </a:r>
            <a:endParaRPr lang="hu-H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2" algn="just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Másodfokú Tanulmányi Bizottságnak címezve.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endParaRPr lang="hu-H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338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2B75149-141B-3580-03BF-1F8ED3678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pályázatot kiíró szervezeti egység vezető aláírása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DDD6F43-8494-BFBF-11EB-64A95EC98B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-457200" algn="just">
              <a:buFont typeface="+mj-lt"/>
              <a:buAutoNum type="arabicPeriod"/>
            </a:pPr>
            <a:r>
              <a:rPr lang="hu-HU" sz="27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hu-HU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zervezeti egységvezető aláírása</a:t>
            </a:r>
            <a:r>
              <a:rPr lang="hu-HU" sz="27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vonatkozó belső szabályozásnak megfelelően </a:t>
            </a:r>
            <a:r>
              <a:rPr lang="hu-HU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helyettes is aláírhatja </a:t>
            </a:r>
            <a:r>
              <a:rPr lang="hu-HU" sz="27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egységvezető neve felett „h” megjelöléssel.</a:t>
            </a:r>
          </a:p>
          <a:p>
            <a:pPr marL="457200" lvl="1" indent="-457200" algn="just">
              <a:buFont typeface="+mj-lt"/>
              <a:buAutoNum type="arabicPeriod"/>
            </a:pPr>
            <a:r>
              <a:rPr lang="hu-HU" sz="27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hu-HU" sz="27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enti aláíráson túl </a:t>
            </a:r>
            <a:r>
              <a:rPr lang="hu-HU" sz="27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egyéb aláírás </a:t>
            </a:r>
            <a:r>
              <a:rPr lang="hu-HU" sz="27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szerepelhet a kiíráson (pl. tanszékvezető).</a:t>
            </a:r>
          </a:p>
          <a:p>
            <a:pPr marL="457200" lvl="1" indent="-457200" algn="just">
              <a:buFont typeface="+mj-lt"/>
              <a:buAutoNum type="arabicPeriod"/>
            </a:pPr>
            <a:r>
              <a:rPr lang="hu-HU" sz="27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Keltezés </a:t>
            </a:r>
            <a:r>
              <a:rPr lang="hu-HU" sz="2700" i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szerepeljen.</a:t>
            </a:r>
            <a:endParaRPr lang="hu-HU" sz="2700" i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6869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BF5D6E-3E12-F414-327C-FCDA8489F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864344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rektori jóváhagyásra (aláírásra) vonatkozó záradék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16D0749-EF7E-F73C-AE29-B3D157BEF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167" y="1685925"/>
            <a:ext cx="10776857" cy="4040191"/>
          </a:xfrm>
        </p:spPr>
        <p:txBody>
          <a:bodyPr>
            <a:normAutofit lnSpcReduction="10000"/>
          </a:bodyPr>
          <a:lstStyle/>
          <a:p>
            <a:pPr marL="97200" indent="0" algn="just">
              <a:lnSpc>
                <a:spcPct val="115000"/>
              </a:lnSpc>
              <a:buNone/>
            </a:pPr>
            <a:r>
              <a:rPr lang="hu-HU" sz="2800" dirty="0">
                <a:latin typeface="Times New Roman" panose="02020603050405020304" pitchFamily="18" charset="0"/>
              </a:rPr>
              <a:t>pl. </a:t>
            </a:r>
            <a:r>
              <a:rPr lang="hu-HU" sz="2800" i="1" dirty="0">
                <a:latin typeface="Times New Roman" panose="02020603050405020304" pitchFamily="18" charset="0"/>
              </a:rPr>
              <a:t>A PTE Térítési és Juttatási Szabályzata 25. § alapján jelen pályázati kiírást jóváhagyom:</a:t>
            </a:r>
          </a:p>
          <a:p>
            <a:pPr marL="0" indent="0" algn="just">
              <a:lnSpc>
                <a:spcPct val="115000"/>
              </a:lnSpc>
              <a:buNone/>
            </a:pPr>
            <a:r>
              <a:rPr lang="hu-HU" sz="2800" dirty="0">
                <a:latin typeface="Times New Roman" panose="02020603050405020304" pitchFamily="18" charset="0"/>
              </a:rPr>
              <a:t> </a:t>
            </a:r>
          </a:p>
          <a:p>
            <a:pPr indent="0">
              <a:lnSpc>
                <a:spcPct val="115000"/>
              </a:lnSpc>
              <a:buNone/>
            </a:pPr>
            <a:r>
              <a:rPr lang="hu-HU" sz="2800" dirty="0">
                <a:latin typeface="Times New Roman" panose="02020603050405020304" pitchFamily="18" charset="0"/>
              </a:rPr>
              <a:t>Pécs, 2023. június 21.</a:t>
            </a:r>
          </a:p>
          <a:p>
            <a:pPr indent="0">
              <a:lnSpc>
                <a:spcPct val="115000"/>
              </a:lnSpc>
              <a:buNone/>
            </a:pPr>
            <a:endParaRPr lang="hu-HU" sz="2800" dirty="0">
              <a:latin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hu-HU" sz="2800" dirty="0">
                <a:latin typeface="Times New Roman" panose="02020603050405020304" pitchFamily="18" charset="0"/>
              </a:rPr>
              <a:t> </a:t>
            </a:r>
          </a:p>
          <a:p>
            <a:pPr marL="3676650" indent="-1293813">
              <a:lnSpc>
                <a:spcPct val="115000"/>
              </a:lnSpc>
              <a:buNone/>
            </a:pPr>
            <a:r>
              <a:rPr lang="hu-HU" sz="2800" dirty="0">
                <a:latin typeface="Times New Roman" panose="02020603050405020304" pitchFamily="18" charset="0"/>
              </a:rPr>
              <a:t>	</a:t>
            </a:r>
            <a:endParaRPr lang="hu-HU" sz="2800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A4E372EF-FF2E-090A-E067-66328C56D3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9662"/>
              </p:ext>
            </p:extLst>
          </p:nvPr>
        </p:nvGraphicFramePr>
        <p:xfrm>
          <a:off x="6025502" y="4535887"/>
          <a:ext cx="4144866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44866">
                  <a:extLst>
                    <a:ext uri="{9D8B030D-6E8A-4147-A177-3AD203B41FA5}">
                      <a16:colId xmlns:a16="http://schemas.microsoft.com/office/drawing/2014/main" val="681543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sz="2800" kern="1200" spc="50" dirty="0">
                          <a:solidFill>
                            <a:schemeClr val="tx1">
                              <a:alpha val="6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Prof. Dr. </a:t>
                      </a:r>
                      <a:r>
                        <a:rPr lang="hu-HU" sz="2800" kern="1200" spc="50" dirty="0" err="1">
                          <a:solidFill>
                            <a:schemeClr val="tx1">
                              <a:alpha val="6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Miseta</a:t>
                      </a:r>
                      <a:r>
                        <a:rPr lang="hu-HU" sz="2800" kern="1200" spc="50" dirty="0">
                          <a:solidFill>
                            <a:schemeClr val="tx1">
                              <a:alpha val="6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Attila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830769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hu-HU" sz="2800" kern="1200" spc="50" dirty="0">
                          <a:solidFill>
                            <a:schemeClr val="tx1">
                              <a:alpha val="6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rektor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260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824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308141-4D62-FE29-9F05-F45C72E6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61" y="395289"/>
            <a:ext cx="11383345" cy="752376"/>
          </a:xfrm>
        </p:spPr>
        <p:txBody>
          <a:bodyPr>
            <a:normAutofit/>
          </a:bodyPr>
          <a:lstStyle/>
          <a:p>
            <a:pPr algn="ctr"/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pályázati kiírás opcionális és ajánlott tartalmi elemei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endParaRPr lang="hu-HU" sz="3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EF794CC-2EAE-66CF-AE36-16DC0B5B7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334278"/>
            <a:ext cx="10213200" cy="5128433"/>
          </a:xfrm>
        </p:spPr>
        <p:txBody>
          <a:bodyPr>
            <a:normAutofit/>
          </a:bodyPr>
          <a:lstStyle/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rendelkezés az </a:t>
            </a: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ösztöndíj részben vagy egészben történő visszafizetésére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vonatkozóan </a:t>
            </a: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 vagy nem megfelelő teljesítés esetén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célszerű, ha a vonatkozó </a:t>
            </a: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döntést a bíráló bizottság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hozza meg,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kapcsolattartó megjelölése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aki a pályázatról tájékoztatást tud adni,</a:t>
            </a:r>
          </a:p>
        </p:txBody>
      </p:sp>
    </p:spTree>
    <p:extLst>
      <p:ext uri="{BB962C8B-B14F-4D97-AF65-F5344CB8AC3E}">
        <p14:creationId xmlns:p14="http://schemas.microsoft.com/office/powerpoint/2010/main" val="30592559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E5EA4D9-ACD2-03FA-B74C-51797B602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99" y="395289"/>
            <a:ext cx="11915192" cy="736595"/>
          </a:xfrm>
        </p:spPr>
        <p:txBody>
          <a:bodyPr>
            <a:normAutofit/>
          </a:bodyPr>
          <a:lstStyle/>
          <a:p>
            <a:pPr algn="ctr"/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pályázati kiírás opcionális és ajánlott tartalmi elemei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hu-HU" sz="30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730FFF2-10E6-547D-949E-613800069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380931"/>
            <a:ext cx="10213200" cy="4345185"/>
          </a:xfrm>
        </p:spPr>
        <p:txBody>
          <a:bodyPr>
            <a:normAutofit fontScale="92500"/>
          </a:bodyPr>
          <a:lstStyle/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rendelkezés </a:t>
            </a: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nyertes pályázó ösztöndíjról történő lemondása, ösztöndíjtól való elesése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esetén (pl. rangsorban következő),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ösztöndíjszerződés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előírása (Az ösztöndíjszerződés </a:t>
            </a:r>
            <a:r>
              <a:rPr lang="hu-HU" sz="3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jogi ellenőrzéssel </a:t>
            </a:r>
            <a:r>
              <a:rPr lang="hu-HU" sz="3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történő ellátása a Jogi Főosztály hatáskörébe tartozik.)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egyéb elemek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(OJI-</a:t>
            </a:r>
            <a:r>
              <a:rPr lang="hu-HU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történt egyeztetés alapján).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57576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CC052DD-B9F4-3F99-BAE7-E88F8341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922" y="395289"/>
            <a:ext cx="10898155" cy="736595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pályázati kiírások véleményezése, jóváhagyása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0FD0A83-81D2-2811-471F-AE067D163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418253"/>
            <a:ext cx="10213200" cy="5113176"/>
          </a:xfrm>
        </p:spPr>
        <p:txBody>
          <a:bodyPr>
            <a:no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hu-H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szervezeti egység elkészíti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kiírás tervezetét (ehhez igény esetén segítséget nyújt az OJI),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tervezetet a kiírást megelőzően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legalább 5 munkanappal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 kell küldeni az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OJI részére véleményezésre,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véglegesített kiírást először a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szervezeti egységvezető írja alá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rabicPeriod"/>
              <a:tabLst>
                <a:tab pos="457200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szervezeti egységvezető által aláírt kiírást az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OJI részére szükséges megküldeni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(ellenőrzés, határidők),</a:t>
            </a:r>
          </a:p>
        </p:txBody>
      </p:sp>
      <p:sp>
        <p:nvSpPr>
          <p:cNvPr id="7" name="Nyíl: lefelé mutató 6">
            <a:extLst>
              <a:ext uri="{FF2B5EF4-FFF2-40B4-BE49-F238E27FC236}">
                <a16:creationId xmlns:a16="http://schemas.microsoft.com/office/drawing/2014/main" id="{8EA2F081-935F-2E8E-EE03-CCA04FEB81D3}"/>
              </a:ext>
            </a:extLst>
          </p:cNvPr>
          <p:cNvSpPr/>
          <p:nvPr/>
        </p:nvSpPr>
        <p:spPr>
          <a:xfrm>
            <a:off x="5998027" y="2441741"/>
            <a:ext cx="195943" cy="3172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Nyíl: lefelé mutató 7">
            <a:extLst>
              <a:ext uri="{FF2B5EF4-FFF2-40B4-BE49-F238E27FC236}">
                <a16:creationId xmlns:a16="http://schemas.microsoft.com/office/drawing/2014/main" id="{EFF9B149-0095-32C5-ACD9-BBC81BEC1AC6}"/>
              </a:ext>
            </a:extLst>
          </p:cNvPr>
          <p:cNvSpPr/>
          <p:nvPr/>
        </p:nvSpPr>
        <p:spPr>
          <a:xfrm>
            <a:off x="5998027" y="3778900"/>
            <a:ext cx="195943" cy="3172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Nyíl: lefelé mutató 8">
            <a:extLst>
              <a:ext uri="{FF2B5EF4-FFF2-40B4-BE49-F238E27FC236}">
                <a16:creationId xmlns:a16="http://schemas.microsoft.com/office/drawing/2014/main" id="{1345B7EB-F07F-6A61-8AE5-38D65E5446AA}"/>
              </a:ext>
            </a:extLst>
          </p:cNvPr>
          <p:cNvSpPr/>
          <p:nvPr/>
        </p:nvSpPr>
        <p:spPr>
          <a:xfrm>
            <a:off x="5996470" y="4382509"/>
            <a:ext cx="195943" cy="3172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Nyíl: lefelé mutató 9">
            <a:extLst>
              <a:ext uri="{FF2B5EF4-FFF2-40B4-BE49-F238E27FC236}">
                <a16:creationId xmlns:a16="http://schemas.microsoft.com/office/drawing/2014/main" id="{232BC7CC-F0D5-E2FE-5B29-AA9494631624}"/>
              </a:ext>
            </a:extLst>
          </p:cNvPr>
          <p:cNvSpPr/>
          <p:nvPr/>
        </p:nvSpPr>
        <p:spPr>
          <a:xfrm>
            <a:off x="5996470" y="5891418"/>
            <a:ext cx="195943" cy="3172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5069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5871A8-6D6F-26A1-CC04-36847DC5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621748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B4EAB9E-C5A3-0908-941A-48295A0407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441" y="1710363"/>
            <a:ext cx="10213200" cy="4040191"/>
          </a:xfrm>
        </p:spPr>
        <p:txBody>
          <a:bodyPr/>
          <a:lstStyle/>
          <a:p>
            <a:pPr marL="457200" lvl="0" indent="-457200" algn="just">
              <a:buFont typeface="+mj-lt"/>
              <a:buAutoNum type="arabicPeriod" startAt="5"/>
              <a:tabLst>
                <a:tab pos="457200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OJI beadja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rektori aláírásra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rabicPeriod" startAt="5"/>
              <a:tabLst>
                <a:tab pos="457200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rektori aláírást követően az OJI belső postával, igény esetén szkennelve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megküldi a szervezeti egység részére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rabicPeriod" startAt="5"/>
              <a:tabLst>
                <a:tab pos="457200" algn="l"/>
              </a:tabLst>
            </a:pP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kiírást a </a:t>
            </a:r>
            <a:r>
              <a:rPr lang="hu-HU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szervezeti egység teszi közzé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helyben szokásos módon, jellemzően a honlapon.</a:t>
            </a:r>
            <a:endParaRPr lang="hu-H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Nyíl: lefelé mutató 3">
            <a:extLst>
              <a:ext uri="{FF2B5EF4-FFF2-40B4-BE49-F238E27FC236}">
                <a16:creationId xmlns:a16="http://schemas.microsoft.com/office/drawing/2014/main" id="{600FC8D3-5F41-58E1-8E82-1EFEAF86C932}"/>
              </a:ext>
            </a:extLst>
          </p:cNvPr>
          <p:cNvSpPr/>
          <p:nvPr/>
        </p:nvSpPr>
        <p:spPr>
          <a:xfrm>
            <a:off x="5900412" y="2212047"/>
            <a:ext cx="195943" cy="3172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Nyíl: lefelé mutató 4">
            <a:extLst>
              <a:ext uri="{FF2B5EF4-FFF2-40B4-BE49-F238E27FC236}">
                <a16:creationId xmlns:a16="http://schemas.microsoft.com/office/drawing/2014/main" id="{289E852D-483D-CB89-1B37-890804F4742E}"/>
              </a:ext>
            </a:extLst>
          </p:cNvPr>
          <p:cNvSpPr/>
          <p:nvPr/>
        </p:nvSpPr>
        <p:spPr>
          <a:xfrm>
            <a:off x="5900057" y="3464537"/>
            <a:ext cx="195943" cy="3172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29080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C48F48A-1AAC-34AB-1B6D-6D83275B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kifizetésének indításához a KTI-re szükséges beküldeni az alábbi iratokat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3B8444B-808C-EC4D-E10F-C6D254FF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696214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lphaLcPeriod"/>
              <a:tabLst>
                <a:tab pos="457200" algn="l"/>
              </a:tabLst>
            </a:pPr>
            <a:r>
              <a:rPr lang="hu-H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 aláírt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pályázati kiírás másolati példánya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lphaLcPeriod"/>
              <a:tabLst>
                <a:tab pos="457200" algn="l"/>
              </a:tabLst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döntést tartalmazó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jegyzőkönyv vonatkozó részének kivonata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másolati példányban,</a:t>
            </a:r>
          </a:p>
          <a:p>
            <a:pPr marL="0" indent="0" algn="just">
              <a:spcBef>
                <a:spcPts val="0"/>
              </a:spcBef>
              <a:buNone/>
              <a:tabLst>
                <a:tab pos="457200" algn="l"/>
              </a:tabLst>
            </a:pPr>
            <a:endParaRPr lang="hu-H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7315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2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jegyzőkönyvnek</a:t>
            </a:r>
            <a:r>
              <a:rPr lang="hu-H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ki kell térnie a bírálat részleteire, különösen, ha mérlegelési jogköre volt a bizottságnak. Egy esetleges jogorvoslati eljárás során elsősorban ez alapján dönt a jogorvoslati fórum.</a:t>
            </a:r>
          </a:p>
          <a:p>
            <a:pPr marL="0" indent="0" algn="just">
              <a:buNone/>
              <a:tabLst>
                <a:tab pos="457200" algn="l"/>
              </a:tabLst>
            </a:pPr>
            <a:endParaRPr lang="hu-H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10943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7A0A1C7-FB6F-116B-66C5-23F2CF78E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4C84974-0579-21A5-8D85-4C88F3E58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51725"/>
            <a:ext cx="10213200" cy="377747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lphaLcPeriod" startAt="3"/>
              <a:tabLst>
                <a:tab pos="457200" algn="l"/>
              </a:tabLst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hallgatók számára kiküldött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határozatok másolati példányai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342900" indent="-342900" algn="just">
              <a:buFont typeface="+mj-lt"/>
              <a:buAutoNum type="alphaLcPeriod" startAt="3"/>
              <a:tabLst>
                <a:tab pos="457200" algn="l"/>
              </a:tabLst>
            </a:pP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amennyiben a kifizetés a terv terhére történik, akkor a kötelezettségvállaló és ellenjegyző által aláírt, KTI-</a:t>
            </a:r>
            <a:r>
              <a:rPr lang="hu-HU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nek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címzett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kifizetési kérés 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eredeti példánya, egyéb esetben a Kancellária – Közgazdasági és Kontrolling Igazgatóság – Kontrolling Osztálya által igazolt </a:t>
            </a: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keretátadási dokumentum másolati példánya.</a:t>
            </a:r>
          </a:p>
          <a:p>
            <a:pPr marL="0" indent="0" algn="just">
              <a:buNone/>
            </a:pPr>
            <a:endParaRPr lang="hu-H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u-HU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E693E21-B811-8A61-258F-ACBB37BD0794}"/>
              </a:ext>
            </a:extLst>
          </p:cNvPr>
          <p:cNvSpPr txBox="1"/>
          <p:nvPr/>
        </p:nvSpPr>
        <p:spPr>
          <a:xfrm>
            <a:off x="3084967" y="5125951"/>
            <a:ext cx="82669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Fontos! 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</a:t>
            </a:r>
            <a:r>
              <a:rPr lang="hu-H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átvezetésnek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kifizetést megelőzően meg kell történnie, továbbá </a:t>
            </a:r>
            <a:r>
              <a:rPr lang="hu-H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hallgatói névsort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(név, </a:t>
            </a:r>
            <a:r>
              <a:rPr lang="hu-H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Neptun</a:t>
            </a:r>
            <a:r>
              <a:rPr lang="hu-H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kód, összeg) is szükséges csatolni </a:t>
            </a:r>
            <a:r>
              <a:rPr lang="hu-HU" sz="24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szerkeszthető formában a KTI részére.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4057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2D75C2-BBDF-3DCE-4C52-4CD287FBF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pályázati kiírás kötelező tartalmi elemei </a:t>
            </a:r>
            <a:b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TJSZ 25. § (3) 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EA0EF5D-573D-0600-8E58-34DDFA2BD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685925"/>
            <a:ext cx="10213200" cy="4652731"/>
          </a:xfrm>
        </p:spPr>
        <p:txBody>
          <a:bodyPr>
            <a:normAutofit fontScale="62500" lnSpcReduction="20000"/>
          </a:bodyPr>
          <a:lstStyle/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megnevezése, célja, célcsoportja</a:t>
            </a:r>
            <a:endParaRPr lang="hu-HU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ösztöndíjjal támogatott, annak elnyeréséhez alapul vett kiemelkedő tanulmányi, szakmai, tudományos, sport- vagy művészeti tevékenység, közéleti tevékenység, egyéb ösztöndíjjal támogatható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tevékenység, eredmény, szociális helyzet</a:t>
            </a:r>
            <a:r>
              <a:rPr lang="hu-H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leírása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ösztöndíj összege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forintban meghatározva vagy az ösztöndíj kifizetésére rendelkezésre álló </a:t>
            </a:r>
            <a:r>
              <a:rPr lang="hu-H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keret összege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forintban meghatározva,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elnyerésének és kifizetésének feltételei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nyertes pályázó kötelezettségei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bírálati szempontrendszer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amennyiben a bírálat során mérlegelésre van lehetőség a 13. § (4) bekezdésében meghatározott összetétellel működő, a bírálatot végző, legalább 3 főből álló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testület</a:t>
            </a:r>
            <a:r>
              <a:rPr lang="hu-H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megjelölése,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pályázatok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benyújtásának módja, határideje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hiánypótlás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lehetőségére vagy ennek kizárására vonatkozó rendelkezés,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bírálat határideje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hallgató értesítésének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módja,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kifizetés tervezett ütemezése 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(havi vagy egyszeri),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jogorvoslat</a:t>
            </a:r>
            <a:r>
              <a:rPr lang="hu-HU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lehetőségéről szóló tájékoztatás,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pályázatot kiíró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szervezeti egység vezető aláírása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buFont typeface="+mj-lt"/>
              <a:buAutoNum type="alphaLcParenR"/>
              <a:tabLst>
                <a:tab pos="457200" algn="l"/>
              </a:tabLst>
            </a:pP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rektori jóváhagyásra (aláírásra) vonatkozó </a:t>
            </a:r>
            <a:r>
              <a:rPr lang="hu-HU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záradék</a:t>
            </a:r>
            <a:r>
              <a:rPr lang="hu-H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0919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36E878E-6BB6-4EF3-91CE-5B56B80BF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Köszönöm szépen a figyelmet!</a:t>
            </a:r>
            <a:endParaRPr lang="hu-HU" dirty="0"/>
          </a:p>
        </p:txBody>
      </p:sp>
      <p:pic>
        <p:nvPicPr>
          <p:cNvPr id="9" name="Tartalom helye 8" descr="A képen Betűtípus, Grafika, tipográfia, embléma látható&#10;&#10;Automatikusan generált leírás">
            <a:extLst>
              <a:ext uri="{FF2B5EF4-FFF2-40B4-BE49-F238E27FC236}">
                <a16:creationId xmlns:a16="http://schemas.microsoft.com/office/drawing/2014/main" id="{5322C707-19D4-E969-F2EE-AF23F682B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906" y="1685925"/>
            <a:ext cx="4040188" cy="4040188"/>
          </a:xfrm>
        </p:spPr>
      </p:pic>
    </p:spTree>
    <p:extLst>
      <p:ext uri="{BB962C8B-B14F-4D97-AF65-F5344CB8AC3E}">
        <p14:creationId xmlns:p14="http://schemas.microsoft.com/office/powerpoint/2010/main" val="2521952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6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4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367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98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98" tmFilter="0, 0; 0.125,0.2665; 0.25,0.4; 0.375,0.465; 0.5,0.5;  0.625,0.535; 0.75,0.6; 0.875,0.7335; 1,1">
                                          <p:stCondLst>
                                            <p:cond delay="49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49" tmFilter="0, 0; 0.125,0.2665; 0.25,0.4; 0.375,0.465; 0.5,0.5;  0.625,0.535; 0.75,0.6; 0.875,0.7335; 1,1">
                                          <p:stCondLst>
                                            <p:cond delay="9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3" tmFilter="0, 0; 0.125,0.2665; 0.25,0.4; 0.375,0.465; 0.5,0.5;  0.625,0.535; 0.75,0.6; 0.875,0.7335; 1,1">
                                          <p:stCondLst>
                                            <p:cond delay="12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0">
                                          <p:stCondLst>
                                            <p:cond delay="48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24" decel="50000">
                                          <p:stCondLst>
                                            <p:cond delay="50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0">
                                          <p:stCondLst>
                                            <p:cond delay="98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24" decel="50000">
                                          <p:stCondLst>
                                            <p:cond delay="100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0">
                                          <p:stCondLst>
                                            <p:cond delay="12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24" decel="50000">
                                          <p:stCondLst>
                                            <p:cond delay="125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0">
                                          <p:stCondLst>
                                            <p:cond delay="13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24" decel="50000">
                                          <p:stCondLst>
                                            <p:cond delay="13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1A5704-6E43-10E1-5C89-61213E42F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3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szabályozás célja</a:t>
            </a:r>
            <a:br>
              <a:rPr lang="hu-HU" sz="3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59FF0C5-91F1-CAC7-1DCD-DAD28098E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274" y="1333500"/>
            <a:ext cx="10145325" cy="522591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 </a:t>
            </a:r>
            <a:r>
              <a:rPr lang="hu-H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ösztöndíj jogcím jogszerű meghatározása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(maga az ösztöndíj megnevezés nem jelenti azt, hogy a </a:t>
            </a:r>
            <a:r>
              <a:rPr lang="hu-HU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juttatás a vonatkozó jogszabályok alapján ösztöndíjnak minősül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ez különösen az </a:t>
            </a:r>
            <a:r>
              <a:rPr lang="hu-HU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adó- és járulékfizetés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szempontjából jelentős),</a:t>
            </a:r>
            <a:endParaRPr lang="hu-HU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 </a:t>
            </a:r>
            <a:r>
              <a:rPr lang="hu-HU" sz="20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átláthatóság biztosítása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 eljárás, 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különösen </a:t>
            </a:r>
            <a:r>
              <a:rPr lang="hu-HU" sz="20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 elbírálás során, a hallgató számára ki kell derüljön a kiírásból:</a:t>
            </a:r>
          </a:p>
          <a:p>
            <a:pPr lvl="2">
              <a:buFontTx/>
              <a:buChar char="-"/>
            </a:pP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Ki, milyen </a:t>
            </a:r>
            <a:r>
              <a:rPr lang="hu-H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feltételek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és </a:t>
            </a:r>
            <a:r>
              <a:rPr lang="hu-H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kötelezettségek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teljesítése esetén, milyen </a:t>
            </a:r>
            <a:r>
              <a:rPr lang="hu-H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bírálati szempontrendszer 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alapján, mekkora </a:t>
            </a:r>
            <a:r>
              <a:rPr lang="hu-H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összegű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ösztöndíjra jogosult a kiírás alapján,</a:t>
            </a:r>
          </a:p>
          <a:p>
            <a:pPr lvl="2">
              <a:buFontTx/>
              <a:buChar char="-"/>
            </a:pP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elbírálása milyen </a:t>
            </a:r>
            <a:r>
              <a:rPr lang="hu-HU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eljárás</a:t>
            </a:r>
            <a:r>
              <a:rPr lang="hu-HU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keretében történik (bíráló bizottság összetétele, határidők, benyújtás módja, eredményről való értesítés módja, jogorvoslat).</a:t>
            </a:r>
          </a:p>
          <a:p>
            <a:pPr marL="1177200" lvl="2" indent="-457200">
              <a:buAutoNum type="arabicPeriod"/>
            </a:pPr>
            <a:endParaRPr lang="hu-HU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77200" lvl="2" indent="-457200">
              <a:buAutoNum type="arabicPeriod"/>
            </a:pPr>
            <a:endParaRPr lang="hu-HU" dirty="0">
              <a:solidFill>
                <a:srgbClr val="FF000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5505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11A66CD-BBDB-DD5A-09C7-DE29F21C9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736595"/>
          </a:xfrm>
        </p:spPr>
        <p:txBody>
          <a:bodyPr>
            <a:normAutofit/>
          </a:bodyPr>
          <a:lstStyle/>
          <a:p>
            <a:pPr algn="ctr"/>
            <a:r>
              <a:rPr lang="hu-HU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</a:t>
            </a:r>
            <a:endParaRPr lang="hu-HU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31199EC-24BB-A2ED-1767-3E4021978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00" y="1274891"/>
            <a:ext cx="10213200" cy="518782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	</a:t>
            </a:r>
            <a:r>
              <a:rPr lang="hu-H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Megnevezése: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főszabály</a:t>
            </a:r>
            <a:r>
              <a:rPr lang="hu-H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illeszkedjen az </a:t>
            </a:r>
            <a:r>
              <a:rPr lang="hu-H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ösztöndíj céljához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(pl. tanulmányi, mentor, közéleti, szakkollégiumi, szociális, stb. ösztöndíj), de </a:t>
            </a:r>
            <a:r>
              <a:rPr lang="hu-H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eltérő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megoldás is lehetséges pl. a támogató személyről/szervezetről elnevezett ösztöndíj.</a:t>
            </a:r>
          </a:p>
          <a:p>
            <a:pPr marL="0" indent="0" algn="just">
              <a:buNone/>
            </a:pPr>
            <a:r>
              <a:rPr lang="hu-H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Célja: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illeszkedjen az elnyeréséhez alapul vett tevékenységhez (pl. a kiemelkedő 	tanulmányi teljesítményt nyújtó hallgatók támogatása, esélyegyenlőség biztosítása).</a:t>
            </a:r>
          </a:p>
          <a:p>
            <a:pPr marL="0" indent="0" algn="just">
              <a:buNone/>
            </a:pP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	</a:t>
            </a:r>
            <a:r>
              <a:rPr lang="hu-H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Célcsoportja: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pályázók köre (fontos a pontos megjelölés, mert olyan hallgató részére nem kerülhet az ösztöndíj kifizetésre, aki nem is volt jogosult pályázatot benyújtani).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93819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4D0E5F-5EB2-C6E6-2C26-DF752581B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44262"/>
          </a:xfrm>
        </p:spPr>
        <p:txBody>
          <a:bodyPr>
            <a:noAutofit/>
          </a:bodyPr>
          <a:lstStyle/>
          <a:p>
            <a:pPr algn="ctr"/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ösztöndíjjal támogatott tevékenység, eredmény, szociális helyzet leírása</a:t>
            </a:r>
            <a:endParaRPr lang="hu-HU" sz="3000" u="sng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F14D2D8-0F05-2162-A5D3-121DB176A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buFont typeface="+mj-lt"/>
              <a:buAutoNum type="alphaLcPeriod"/>
              <a:tabLst>
                <a:tab pos="457200" algn="l"/>
              </a:tabLst>
            </a:pP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elnyeréséhez alapul vett </a:t>
            </a:r>
            <a:r>
              <a:rPr lang="hu-HU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tevékenységek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hu-HU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iemelkedő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tanulmányi, szakmai, tudományos, sport- vagy művészeti tevékenység, </a:t>
            </a:r>
            <a:r>
              <a:rPr lang="hu-HU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közéleti 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(az egyetemi közösségi élettel összefüggő) tevékenység,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egyéb 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ösztöndíjjal támogatható tevékenység, eredmény,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2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szociális </a:t>
            </a:r>
            <a:r>
              <a:rPr lang="hu-H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helyzet.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5013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FD87DFE-1CDA-A933-B0B5-7A6144651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119" y="395289"/>
            <a:ext cx="11196734" cy="736595"/>
          </a:xfrm>
        </p:spPr>
        <p:txBody>
          <a:bodyPr>
            <a:normAutofit/>
          </a:bodyPr>
          <a:lstStyle/>
          <a:p>
            <a:pPr algn="ctr"/>
            <a:endParaRPr lang="hu-HU" sz="25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F2A58CD-C3D1-5F8B-DB95-40D8479C5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0" indent="-342900" algn="just">
              <a:buFont typeface="+mj-lt"/>
              <a:buAutoNum type="alphaLcPeriod" startAt="2"/>
              <a:tabLst>
                <a:tab pos="457200" algn="l"/>
              </a:tabLst>
            </a:pPr>
            <a:r>
              <a:rPr lang="hu-HU" sz="3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Elhatárolás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egyéb jogcímektől, így különösen: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Költségtérítés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(nem lehet a pályázathoz </a:t>
            </a:r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költségtervet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kérni vagy a nyertes pályázó számára </a:t>
            </a:r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elszámolási kötelezettséget 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előírni),</a:t>
            </a:r>
          </a:p>
          <a:p>
            <a:pPr marL="1143000" lvl="2" indent="-2286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hu-HU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Munkadíj</a:t>
            </a:r>
            <a:r>
              <a:rPr lang="hu-H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(kerülendő az erre utaló megfogalmazás a kiírásban pl. munka helyett feladat, tevékenység)”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0507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0DD235-DED1-8992-9951-2708A758F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E3759C-479A-0366-AA91-7A2941288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lphaLcPeriod" startAt="3"/>
            </a:pPr>
            <a:r>
              <a:rPr lang="hu-HU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Szerződés alapján 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rendelkezésre álló forrás esetén a szerződéshez kell igazodni a kiírásban, a forrást biztosító partner által meghatározott tevékenységet kell rögzíteni, de ennek is illeszkednie kell a TJSZ 25. §-hoz.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8251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BD4304-58E2-BEC3-A915-A19F3E1CA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587" y="395290"/>
            <a:ext cx="11663265" cy="864344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Az </a:t>
            </a:r>
            <a:r>
              <a:rPr lang="hu-HU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ösztöndíj összege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forintban meghatározva vagy az ösztöndíj kifizetésére rendelkezésre álló </a:t>
            </a:r>
            <a:r>
              <a:rPr lang="hu-HU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keret összege</a:t>
            </a:r>
            <a:r>
              <a:rPr lang="hu-H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forintban meghatározva</a:t>
            </a:r>
            <a:endParaRPr lang="hu-HU" sz="2800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AA84554-EFF3-5711-14DE-5726B9F11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51" y="1464906"/>
            <a:ext cx="11000792" cy="515982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ösztöndíj összege </a:t>
            </a:r>
            <a:r>
              <a:rPr lang="hu-H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meghatározásának jellemző esetei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hu-H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havonta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(jelenleg legfeljebb 416 500 Ft) vagy </a:t>
            </a:r>
            <a:r>
              <a:rPr lang="hu-H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egyszeri 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kifizetésként (jelenleg legfeljebb 833 000 Ft),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X Ft </a:t>
            </a:r>
            <a:r>
              <a:rPr lang="hu-HU" sz="2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keretösszeg</a:t>
            </a:r>
            <a:r>
              <a:rPr lang="hu-H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 számú nyertes pályázó részére (pl. Z Ft elért pontonként). </a:t>
            </a: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80" indent="0" algn="ctr">
              <a:lnSpc>
                <a:spcPct val="100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endParaRPr lang="hu-HU" sz="2300" dirty="0">
              <a:latin typeface="Times New Roman" panose="02020603050405020304" pitchFamily="18" charset="0"/>
            </a:endParaRPr>
          </a:p>
          <a:p>
            <a:pPr marL="89580" indent="0" algn="ctr">
              <a:lnSpc>
                <a:spcPct val="100000"/>
              </a:lnSpc>
              <a:spcBef>
                <a:spcPts val="600"/>
              </a:spcBef>
              <a:buNone/>
              <a:tabLst>
                <a:tab pos="457200" algn="l"/>
              </a:tabLst>
            </a:pPr>
            <a:r>
              <a:rPr lang="hu-HU" sz="2300" dirty="0">
                <a:latin typeface="Times New Roman" panose="02020603050405020304" pitchFamily="18" charset="0"/>
              </a:rPr>
              <a:t>Hallgatói </a:t>
            </a:r>
            <a:r>
              <a:rPr lang="hu-HU" sz="2300" b="1" i="1" dirty="0">
                <a:latin typeface="Times New Roman" panose="02020603050405020304" pitchFamily="18" charset="0"/>
              </a:rPr>
              <a:t>normatíva</a:t>
            </a:r>
            <a:r>
              <a:rPr lang="hu-HU" sz="2300" dirty="0">
                <a:latin typeface="Times New Roman" panose="02020603050405020304" pitchFamily="18" charset="0"/>
              </a:rPr>
              <a:t> összege 2018. óta: 166 600 Ft.</a:t>
            </a:r>
          </a:p>
          <a:p>
            <a:pPr marL="8958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endParaRPr lang="hu-HU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958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TJSZ 13. § (5) bekezdése:</a:t>
            </a:r>
          </a:p>
          <a:p>
            <a:pPr marL="8958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a) A jelen Szabályzat 11. § g) pontja szerinti ösztöndíjak esetében </a:t>
            </a:r>
            <a:r>
              <a:rPr lang="hu-HU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legfeljebb egy félévre szóló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rendszeres kifizetés esetén egy adott ösztöndíj </a:t>
            </a:r>
            <a:r>
              <a:rPr lang="hu-HU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havi összege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u-H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hallgatónként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nem haladhatja meg a hallgatói normatíva </a:t>
            </a:r>
            <a:r>
              <a:rPr lang="hu-HU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2,5-szeresét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89580" indent="0" algn="just">
              <a:lnSpc>
                <a:spcPct val="100000"/>
              </a:lnSpc>
              <a:spcBef>
                <a:spcPts val="0"/>
              </a:spcBef>
              <a:buNone/>
              <a:tabLst>
                <a:tab pos="457200" algn="l"/>
              </a:tabLst>
            </a:pP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b) A jelen Szabályzat 11. § g) pontja szerinti ösztöndíjak esetében </a:t>
            </a:r>
            <a:r>
              <a:rPr lang="hu-HU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egyszeri kifizetés esetén 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az ösztöndíj összege nem haladhatja meg a </a:t>
            </a:r>
            <a:r>
              <a:rPr lang="hu-HU" sz="1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hallgatói normatíva 5-szörösét</a:t>
            </a:r>
            <a:r>
              <a:rPr lang="hu-H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</p:txBody>
      </p:sp>
      <p:sp>
        <p:nvSpPr>
          <p:cNvPr id="4" name="Nyíl: jobbra mutató 3">
            <a:extLst>
              <a:ext uri="{FF2B5EF4-FFF2-40B4-BE49-F238E27FC236}">
                <a16:creationId xmlns:a16="http://schemas.microsoft.com/office/drawing/2014/main" id="{2173EFD5-9C16-E3B6-3B30-9C84B8C6C15E}"/>
              </a:ext>
            </a:extLst>
          </p:cNvPr>
          <p:cNvSpPr/>
          <p:nvPr/>
        </p:nvSpPr>
        <p:spPr>
          <a:xfrm rot="1122578">
            <a:off x="7184500" y="5941568"/>
            <a:ext cx="1617366" cy="6260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2E4A31A5-F9EF-B34E-97E9-6AF7DE84A604}"/>
              </a:ext>
            </a:extLst>
          </p:cNvPr>
          <p:cNvSpPr txBox="1"/>
          <p:nvPr/>
        </p:nvSpPr>
        <p:spPr>
          <a:xfrm rot="1107370">
            <a:off x="7238990" y="6085331"/>
            <a:ext cx="15083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KIVÉTEL:</a:t>
            </a:r>
          </a:p>
        </p:txBody>
      </p:sp>
    </p:spTree>
    <p:extLst>
      <p:ext uri="{BB962C8B-B14F-4D97-AF65-F5344CB8AC3E}">
        <p14:creationId xmlns:p14="http://schemas.microsoft.com/office/powerpoint/2010/main" val="352647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FrostyVTI">
  <a:themeElements>
    <a:clrScheme name="Szürkeárnyalato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92291B370B48C74ABA9C0E6AA01C92C3" ma:contentTypeVersion="9" ma:contentTypeDescription="Új dokumentum létrehozása." ma:contentTypeScope="" ma:versionID="225e7deaf977d9331ab26fb58145f425">
  <xsd:schema xmlns:xsd="http://www.w3.org/2001/XMLSchema" xmlns:xs="http://www.w3.org/2001/XMLSchema" xmlns:p="http://schemas.microsoft.com/office/2006/metadata/properties" xmlns:ns3="7b837d99-5a7a-427d-b3da-a85492ec4de8" targetNamespace="http://schemas.microsoft.com/office/2006/metadata/properties" ma:root="true" ma:fieldsID="05a0d98965abff04b1566fa318b25154" ns3:_="">
    <xsd:import namespace="7b837d99-5a7a-427d-b3da-a85492ec4d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37d99-5a7a-427d-b3da-a85492ec4d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FF3B743-FB70-4BF6-A4D6-88E1AA912F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18F714-08FE-4D43-BB9D-1F6241519E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37d99-5a7a-427d-b3da-a85492ec4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6CE619-A937-4342-B62E-BB96B718391F}">
  <ds:schemaRefs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7b837d99-5a7a-427d-b3da-a85492ec4de8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1903</Words>
  <Application>Microsoft Office PowerPoint</Application>
  <PresentationFormat>Szélesvásznú</PresentationFormat>
  <Paragraphs>142</Paragraphs>
  <Slides>30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6" baseType="lpstr">
      <vt:lpstr>Arial</vt:lpstr>
      <vt:lpstr>Avenir Next LT Pro</vt:lpstr>
      <vt:lpstr>Goudy Old Style</vt:lpstr>
      <vt:lpstr>Times New Roman</vt:lpstr>
      <vt:lpstr>Wingdings</vt:lpstr>
      <vt:lpstr>FrostyVTI</vt:lpstr>
      <vt:lpstr>Az ösztöndíjpályázatok Térítési és Juttatási Szabályzatnak (TJSZ) megfelelő elkészítése</vt:lpstr>
      <vt:lpstr>TJSZ 25. § (2)</vt:lpstr>
      <vt:lpstr>Az ösztöndíj pályázati kiírás kötelező tartalmi elemei  TJSZ 25. § (3) </vt:lpstr>
      <vt:lpstr>A szabályozás célja </vt:lpstr>
      <vt:lpstr>Az ösztöndíj </vt:lpstr>
      <vt:lpstr>Az ösztöndíjjal támogatott tevékenység, eredmény, szociális helyzet leírása</vt:lpstr>
      <vt:lpstr>PowerPoint-bemutató</vt:lpstr>
      <vt:lpstr>PowerPoint-bemutató</vt:lpstr>
      <vt:lpstr>Az ösztöndíj összege forintban meghatározva vagy az ösztöndíj kifizetésére rendelkezésre álló keret összege forintban meghatározva</vt:lpstr>
      <vt:lpstr>PowerPoint-bemutató</vt:lpstr>
      <vt:lpstr>Az ösztöndíj elnyerésének és kifizetésének feltételei,  a nyertes pályázó kötelezettségei</vt:lpstr>
      <vt:lpstr>PowerPoint-bemutató</vt:lpstr>
      <vt:lpstr>PowerPoint-bemutató</vt:lpstr>
      <vt:lpstr>A bírálati szempontrendszer,  amennyiben a bírálat során mérlegelésre van lehetőség a 13. § (4) bekezdésében meghatározott összetétellel működő, a bírálatot végző, legalább 3 főből álló testület (bíráló bizottság) megjelölése</vt:lpstr>
      <vt:lpstr>PowerPoint-bemutató</vt:lpstr>
      <vt:lpstr>A pályázatok benyújtásának módja, határideje</vt:lpstr>
      <vt:lpstr> Hiánypótlás  lehetőségére vagy ennek kizárására vonatkozó rendelkezés</vt:lpstr>
      <vt:lpstr>A bírálat határideje, a hallgató értesítésének módja</vt:lpstr>
      <vt:lpstr>A kifizetés tervezett ütemezése (havi vagy egyszeri)</vt:lpstr>
      <vt:lpstr>PowerPoint-bemutató</vt:lpstr>
      <vt:lpstr>A jogorvoslat lehetőségéről szóló tájékoztatás</vt:lpstr>
      <vt:lpstr>A pályázatot kiíró szervezeti egység vezető aláírása</vt:lpstr>
      <vt:lpstr>A rektori jóváhagyásra (aláírásra) vonatkozó záradék</vt:lpstr>
      <vt:lpstr>Az ösztöndíj pályázati kiírás opcionális és ajánlott tartalmi elemei 1.</vt:lpstr>
      <vt:lpstr>Az ösztöndíj pályázati kiírás opcionális és ajánlott tartalmi elemei 2.</vt:lpstr>
      <vt:lpstr>Az ösztöndíj pályázati kiírások véleményezése, jóváhagyása</vt:lpstr>
      <vt:lpstr>PowerPoint-bemutató</vt:lpstr>
      <vt:lpstr>Az ösztöndíj kifizetésének indításához a KTI-re szükséges beküldeni az alábbi iratokat</vt:lpstr>
      <vt:lpstr>PowerPoint-bemutató</vt:lpstr>
      <vt:lpstr>Köszönöm szépen a figyelmet!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ösztöndíjpályázatok Térítési és Juttatási Szabályzatnak (TJSZ) megfelelő elkészítése</dc:title>
  <dc:creator>Horváth Emma</dc:creator>
  <cp:lastModifiedBy>Révai László</cp:lastModifiedBy>
  <cp:revision>25</cp:revision>
  <cp:lastPrinted>2023-06-19T11:20:23Z</cp:lastPrinted>
  <dcterms:created xsi:type="dcterms:W3CDTF">2023-06-13T12:23:39Z</dcterms:created>
  <dcterms:modified xsi:type="dcterms:W3CDTF">2023-09-20T08:37:26Z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0x01010092291B370B48C74ABA9C0E6AA01C92C3</vt:lpwstr>
  </property>
</Properties>
</file>